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31"/>
  </p:notesMasterIdLst>
  <p:handoutMasterIdLst>
    <p:handoutMasterId r:id="rId32"/>
  </p:handoutMasterIdLst>
  <p:sldIdLst>
    <p:sldId id="854" r:id="rId5"/>
    <p:sldId id="861" r:id="rId6"/>
    <p:sldId id="1045" r:id="rId7"/>
    <p:sldId id="1046" r:id="rId8"/>
    <p:sldId id="863" r:id="rId9"/>
    <p:sldId id="864" r:id="rId10"/>
    <p:sldId id="865" r:id="rId11"/>
    <p:sldId id="1033" r:id="rId12"/>
    <p:sldId id="1035" r:id="rId13"/>
    <p:sldId id="860" r:id="rId14"/>
    <p:sldId id="1014" r:id="rId15"/>
    <p:sldId id="873" r:id="rId16"/>
    <p:sldId id="1015" r:id="rId17"/>
    <p:sldId id="1047" r:id="rId18"/>
    <p:sldId id="1048" r:id="rId19"/>
    <p:sldId id="1057" r:id="rId20"/>
    <p:sldId id="1058" r:id="rId21"/>
    <p:sldId id="1059" r:id="rId22"/>
    <p:sldId id="271" r:id="rId23"/>
    <p:sldId id="278" r:id="rId24"/>
    <p:sldId id="1250" r:id="rId25"/>
    <p:sldId id="1252" r:id="rId26"/>
    <p:sldId id="953" r:id="rId27"/>
    <p:sldId id="1209" r:id="rId28"/>
    <p:sldId id="1253" r:id="rId29"/>
    <p:sldId id="1251" r:id="rId30"/>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6327"/>
  </p:normalViewPr>
  <p:slideViewPr>
    <p:cSldViewPr snapToObjects="1">
      <p:cViewPr varScale="1">
        <p:scale>
          <a:sx n="164" d="100"/>
          <a:sy n="164" d="100"/>
        </p:scale>
        <p:origin x="1320" y="176"/>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9/28/23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9/28/23</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dirty="0"/>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4097560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2546117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10</a:t>
            </a:fld>
            <a:endParaRPr lang="en-US" altLang="en-US"/>
          </a:p>
        </p:txBody>
      </p:sp>
    </p:spTree>
    <p:extLst>
      <p:ext uri="{BB962C8B-B14F-4D97-AF65-F5344CB8AC3E}">
        <p14:creationId xmlns:p14="http://schemas.microsoft.com/office/powerpoint/2010/main" val="3131960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15</a:t>
            </a:fld>
            <a:endParaRPr lang="en-US" altLang="en-US"/>
          </a:p>
        </p:txBody>
      </p:sp>
    </p:spTree>
    <p:extLst>
      <p:ext uri="{BB962C8B-B14F-4D97-AF65-F5344CB8AC3E}">
        <p14:creationId xmlns:p14="http://schemas.microsoft.com/office/powerpoint/2010/main" val="2694799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
                <a:solidFill>
                  <a:schemeClr val="dk1"/>
                </a:solidFill>
              </a:rPr>
              <a:t>What is Serverless</a:t>
            </a:r>
            <a:endParaRPr b="1"/>
          </a:p>
        </p:txBody>
      </p:sp>
      <p:sp>
        <p:nvSpPr>
          <p:cNvPr id="415" name="Shape 4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7092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Shape 4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5" name="Shape 4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70000"/>
              </a:lnSpc>
              <a:spcBef>
                <a:spcPts val="800"/>
              </a:spcBef>
              <a:spcAft>
                <a:spcPts val="0"/>
              </a:spcAft>
              <a:buNone/>
            </a:pPr>
            <a:r>
              <a:rPr lang="en" sz="1400">
                <a:solidFill>
                  <a:schemeClr val="dk1"/>
                </a:solidFill>
                <a:latin typeface="Calibri"/>
                <a:ea typeface="Calibri"/>
                <a:cs typeface="Calibri"/>
                <a:sym typeface="Calibri"/>
              </a:rPr>
              <a:t>Auth0, Twitter, ..</a:t>
            </a:r>
            <a:endParaRPr sz="1400">
              <a:solidFill>
                <a:schemeClr val="dk1"/>
              </a:solidFill>
              <a:latin typeface="Calibri"/>
              <a:ea typeface="Calibri"/>
              <a:cs typeface="Calibri"/>
              <a:sym typeface="Calibri"/>
            </a:endParaRPr>
          </a:p>
          <a:p>
            <a:pPr marL="0" lvl="0" indent="0" rtl="0">
              <a:lnSpc>
                <a:spcPct val="70000"/>
              </a:lnSpc>
              <a:spcBef>
                <a:spcPts val="800"/>
              </a:spcBef>
              <a:spcAft>
                <a:spcPts val="0"/>
              </a:spcAft>
              <a:buNone/>
            </a:pPr>
            <a:r>
              <a:rPr lang="en" sz="1400">
                <a:solidFill>
                  <a:schemeClr val="dk1"/>
                </a:solidFill>
                <a:latin typeface="Calibri"/>
                <a:ea typeface="Calibri"/>
                <a:cs typeface="Calibri"/>
                <a:sym typeface="Calibri"/>
              </a:rPr>
              <a:t>And many more upcoming / open source</a:t>
            </a:r>
            <a:endParaRPr sz="1400">
              <a:solidFill>
                <a:schemeClr val="dk1"/>
              </a:solidFill>
              <a:latin typeface="Calibri"/>
              <a:ea typeface="Calibri"/>
              <a:cs typeface="Calibri"/>
              <a:sym typeface="Calibri"/>
            </a:endParaRPr>
          </a:p>
          <a:p>
            <a:pPr marL="0" lvl="0" indent="0" rtl="0">
              <a:spcBef>
                <a:spcPts val="0"/>
              </a:spcBef>
              <a:spcAft>
                <a:spcPts val="0"/>
              </a:spcAft>
              <a:buNone/>
            </a:pPr>
            <a:endParaRPr/>
          </a:p>
        </p:txBody>
      </p:sp>
    </p:spTree>
    <p:extLst>
      <p:ext uri="{BB962C8B-B14F-4D97-AF65-F5344CB8AC3E}">
        <p14:creationId xmlns:p14="http://schemas.microsoft.com/office/powerpoint/2010/main" val="3139027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22</a:t>
            </a:fld>
            <a:endParaRPr lang="en-US" altLang="en-US"/>
          </a:p>
        </p:txBody>
      </p:sp>
    </p:spTree>
    <p:extLst>
      <p:ext uri="{BB962C8B-B14F-4D97-AF65-F5344CB8AC3E}">
        <p14:creationId xmlns:p14="http://schemas.microsoft.com/office/powerpoint/2010/main" val="2622381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26</a:t>
            </a:fld>
            <a:endParaRPr lang="en-US" altLang="en-US"/>
          </a:p>
        </p:txBody>
      </p:sp>
    </p:spTree>
    <p:extLst>
      <p:ext uri="{BB962C8B-B14F-4D97-AF65-F5344CB8AC3E}">
        <p14:creationId xmlns:p14="http://schemas.microsoft.com/office/powerpoint/2010/main" val="3873022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9/28/23</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9/28/23</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9/28/23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9/28/23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4 – PaaS, </a:t>
            </a:r>
            <a:r>
              <a:rPr lang="en-US" altLang="en-US" sz="1050" i="1" dirty="0" err="1">
                <a:solidFill>
                  <a:schemeClr val="bg1"/>
                </a:solidFill>
              </a:rPr>
              <a:t>FaaS</a:t>
            </a:r>
            <a:r>
              <a:rPr lang="en-US" altLang="en-US" sz="1050" i="1" dirty="0">
                <a:solidFill>
                  <a:schemeClr val="bg1"/>
                </a:solidFill>
              </a:rPr>
              <a:t>, DBaaS, … …</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1.xml.rels><?xml version="1.0" encoding="UTF-8" standalone="yes"?>
<Relationships xmlns="http://schemas.openxmlformats.org/package/2006/relationships"><Relationship Id="rId2" Type="http://schemas.openxmlformats.org/officeDocument/2006/relationships/hyperlink" Target="https://www.infoworld.com/article/3223434/what-is-paas-a-simpler-way-to-build-software-applications.html"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en.wikipedia.org/wiki/Middleware" TargetMode="External"/><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hyperlink" Target="https://cloud.google.com/appengine/docs/legacy/standard/python/how-to"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6.xml.rels><?xml version="1.0" encoding="UTF-8" standalone="yes"?>
<Relationships xmlns="http://schemas.openxmlformats.org/package/2006/relationships"><Relationship Id="rId8" Type="http://schemas.openxmlformats.org/officeDocument/2006/relationships/hyperlink" Target="https://en.wikipedia.org/wiki/Microservices" TargetMode="External"/><Relationship Id="rId13" Type="http://schemas.openxmlformats.org/officeDocument/2006/relationships/hyperlink" Target="https://en.wikipedia.org/wiki/Function_as_a_service#cite_note-1" TargetMode="External"/><Relationship Id="rId3" Type="http://schemas.openxmlformats.org/officeDocument/2006/relationships/hyperlink" Target="https://en.wikipedia.org/wiki/Execution_model" TargetMode="External"/><Relationship Id="rId7" Type="http://schemas.openxmlformats.org/officeDocument/2006/relationships/hyperlink" Target="https://en.wikipedia.org/wiki/Software_deployment" TargetMode="External"/><Relationship Id="rId12" Type="http://schemas.openxmlformats.org/officeDocument/2006/relationships/hyperlink" Target="https://en.wikipedia.org/wiki/Computing_platform" TargetMode="External"/><Relationship Id="rId2" Type="http://schemas.openxmlformats.org/officeDocument/2006/relationships/hyperlink" Target="https://en.wikipedia.org/wiki/Cloud_computing" TargetMode="External"/><Relationship Id="rId1" Type="http://schemas.openxmlformats.org/officeDocument/2006/relationships/slideLayout" Target="../slideLayouts/slideLayout1.xml"/><Relationship Id="rId6" Type="http://schemas.openxmlformats.org/officeDocument/2006/relationships/hyperlink" Target="https://en.wikipedia.org/wiki/Utility_computing" TargetMode="External"/><Relationship Id="rId11" Type="http://schemas.openxmlformats.org/officeDocument/2006/relationships/hyperlink" Target="https://en.wikipedia.org/wiki/Cloud_computing#Service_models" TargetMode="External"/><Relationship Id="rId5" Type="http://schemas.openxmlformats.org/officeDocument/2006/relationships/hyperlink" Target="https://en.wikipedia.org/wiki/Serverless_computing#cite_note-techcrunch-lambda-1" TargetMode="External"/><Relationship Id="rId10" Type="http://schemas.openxmlformats.org/officeDocument/2006/relationships/hyperlink" Target="https://en.wikipedia.org/wiki/Peer-to-peer" TargetMode="External"/><Relationship Id="rId4" Type="http://schemas.openxmlformats.org/officeDocument/2006/relationships/hyperlink" Target="https://en.wikipedia.org/wiki/Server_(computing)" TargetMode="External"/><Relationship Id="rId9" Type="http://schemas.openxmlformats.org/officeDocument/2006/relationships/hyperlink" Target="https://en.wikipedia.org/wiki/Serverless_computing#cite_note-lambda-api-gateway-2" TargetMode="External"/><Relationship Id="rId14" Type="http://schemas.openxmlformats.org/officeDocument/2006/relationships/hyperlink" Target="https://en.wikipedia.org/wiki/Serverless_computing"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hyperlink" Target="https://aws.amazon.com/pycharm/" TargetMode="External"/><Relationship Id="rId2" Type="http://schemas.openxmlformats.org/officeDocument/2006/relationships/hyperlink" Target="https://www.serverless.com/framework/docs/providers/aws/guide/intro"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v2.angular.io/docs/ts/latest/guide/webpack.html"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baljindersingh013.medium.com/angular-app-deployment-with-aws-s3-42d9008734ab"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byangular/angular-github-actions-s3-deploy" TargetMode="External"/><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E6156 – Topics in SW Engineering (F23)</a:t>
            </a:r>
            <a:br>
              <a:rPr lang="en-US" altLang="en-US" sz="3200" i="1" dirty="0"/>
            </a:br>
            <a:r>
              <a:rPr lang="en-US" altLang="en-US" sz="3200" i="1" dirty="0"/>
              <a:t>Cloud Computing</a:t>
            </a:r>
            <a:br>
              <a:rPr lang="en-US" altLang="en-US" sz="3200" i="1" dirty="0"/>
            </a:br>
            <a:r>
              <a:rPr lang="en-US" altLang="en-US" sz="3200" i="1" dirty="0">
                <a:solidFill>
                  <a:srgbClr val="FF0000"/>
                </a:solidFill>
              </a:rPr>
              <a:t>Lecture 3: REST, PaaS, </a:t>
            </a:r>
            <a:r>
              <a:rPr lang="en-US" altLang="en-US" sz="3200" i="1" dirty="0" err="1">
                <a:solidFill>
                  <a:srgbClr val="FF0000"/>
                </a:solidFill>
              </a:rPr>
              <a:t>FaaS</a:t>
            </a:r>
            <a:r>
              <a:rPr lang="en-US" altLang="en-US" sz="3200" i="1" dirty="0">
                <a:solidFill>
                  <a:srgbClr val="FF0000"/>
                </a:solidFill>
              </a:rPr>
              <a:t>, DBaaS, … …</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2023</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 to PaaS</a:t>
            </a:r>
            <a:br>
              <a:rPr lang="en-US" altLang="en-US" sz="2800" i="1" dirty="0">
                <a:solidFill>
                  <a:schemeClr val="bg1"/>
                </a:solidFill>
              </a:rPr>
            </a:br>
            <a:r>
              <a:rPr lang="en-US" altLang="en-US" sz="2800" i="1" dirty="0">
                <a:solidFill>
                  <a:schemeClr val="bg1"/>
                </a:solidFill>
              </a:rPr>
              <a:t>Elastic Beanstalk</a:t>
            </a:r>
            <a:endParaRPr lang="en-US" altLang="en-US" sz="1600" i="1" dirty="0">
              <a:solidFill>
                <a:schemeClr val="bg1"/>
              </a:solidFill>
            </a:endParaRPr>
          </a:p>
        </p:txBody>
      </p:sp>
      <p:sp>
        <p:nvSpPr>
          <p:cNvPr id="8" name="TextBox 11">
            <a:extLst>
              <a:ext uri="{FF2B5EF4-FFF2-40B4-BE49-F238E27FC236}">
                <a16:creationId xmlns:a16="http://schemas.microsoft.com/office/drawing/2014/main" id="{33D3DB4D-DED8-E541-867F-CEF80ED3E18E}"/>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10</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Microservices, REST, Containers, PaaS, S3</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1256208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03A619-D831-5A4D-BCC6-0801BD3FC7F2}"/>
              </a:ext>
            </a:extLst>
          </p:cNvPr>
          <p:cNvSpPr>
            <a:spLocks noGrp="1"/>
          </p:cNvSpPr>
          <p:nvPr>
            <p:ph idx="1"/>
          </p:nvPr>
        </p:nvSpPr>
        <p:spPr>
          <a:xfrm>
            <a:off x="172570" y="590550"/>
            <a:ext cx="8819030" cy="4038600"/>
          </a:xfrm>
        </p:spPr>
        <p:txBody>
          <a:bodyPr/>
          <a:lstStyle/>
          <a:p>
            <a:r>
              <a:rPr lang="en-US" sz="1600" dirty="0"/>
              <a:t>” Platform as a service (PaaS) is an enabler for software development where a third-party service provider delivers a platform to customers so they can develop, run, and manage software applications without the need to build and maintain the underlying infrastructure themselves.”</a:t>
            </a:r>
            <a:br>
              <a:rPr lang="en-US" sz="1600" dirty="0"/>
            </a:br>
            <a:r>
              <a:rPr lang="en-US" sz="1600" dirty="0"/>
              <a:t>(</a:t>
            </a:r>
            <a:r>
              <a:rPr lang="en-US" sz="1600" dirty="0">
                <a:hlinkClick r:id="rId2"/>
              </a:rPr>
              <a:t>https://www.infoworld.com/article/3223434/what-is-paas-a-simpler-way-to-build-software-applications.html</a:t>
            </a:r>
            <a:r>
              <a:rPr lang="en-US" sz="1600" dirty="0"/>
              <a:t>)</a:t>
            </a:r>
          </a:p>
          <a:p>
            <a:endParaRPr lang="en-US" sz="1600" dirty="0"/>
          </a:p>
          <a:p>
            <a:r>
              <a:rPr lang="en-US" sz="1600" dirty="0"/>
              <a:t>“Platform as a service (PaaS) is a complete development and deployment environment in the cloud, with resources that enable you to deliver everything from simple cloud-based apps to sophisticated, cloud-enabled enterprise applications. </a:t>
            </a:r>
            <a:br>
              <a:rPr lang="en-US" sz="1600" dirty="0"/>
            </a:br>
            <a:r>
              <a:rPr lang="en-US" sz="1600" dirty="0"/>
              <a:t>... ...</a:t>
            </a:r>
            <a:br>
              <a:rPr lang="en-US" sz="1600" dirty="0"/>
            </a:br>
            <a:r>
              <a:rPr lang="en-US" sz="1600" dirty="0"/>
              <a:t>PaaS allows you to avoid the expense and complexity of buying and managing software licenses, the underlying application infrastructure and middleware, container orchestrators such as Kubernetes, or the development tools and other resources. You manage the applications and services you develop, and the cloud service provider typically manages everything else.</a:t>
            </a:r>
            <a:br>
              <a:rPr lang="en-US" sz="1600" dirty="0"/>
            </a:br>
            <a:r>
              <a:rPr lang="en-US" sz="1600" dirty="0"/>
              <a:t>(https://</a:t>
            </a:r>
            <a:r>
              <a:rPr lang="en-US" sz="1600" dirty="0" err="1"/>
              <a:t>azure.microsoft.com</a:t>
            </a:r>
            <a:r>
              <a:rPr lang="en-US" sz="1600" dirty="0"/>
              <a:t>/</a:t>
            </a:r>
            <a:r>
              <a:rPr lang="en-US" sz="1600" dirty="0" err="1"/>
              <a:t>en</a:t>
            </a:r>
            <a:r>
              <a:rPr lang="en-US" sz="1600" dirty="0"/>
              <a:t>-us/overview/what-is-</a:t>
            </a:r>
            <a:r>
              <a:rPr lang="en-US" sz="1600" dirty="0" err="1"/>
              <a:t>paas</a:t>
            </a:r>
            <a:r>
              <a:rPr lang="en-US" sz="1600" dirty="0"/>
              <a:t>/)</a:t>
            </a:r>
          </a:p>
        </p:txBody>
      </p:sp>
      <p:sp>
        <p:nvSpPr>
          <p:cNvPr id="3" name="Title 2">
            <a:extLst>
              <a:ext uri="{FF2B5EF4-FFF2-40B4-BE49-F238E27FC236}">
                <a16:creationId xmlns:a16="http://schemas.microsoft.com/office/drawing/2014/main" id="{E119870E-A36E-904F-863A-261023A46110}"/>
              </a:ext>
            </a:extLst>
          </p:cNvPr>
          <p:cNvSpPr>
            <a:spLocks noGrp="1"/>
          </p:cNvSpPr>
          <p:nvPr>
            <p:ph type="title"/>
          </p:nvPr>
        </p:nvSpPr>
        <p:spPr/>
        <p:txBody>
          <a:bodyPr/>
          <a:lstStyle/>
          <a:p>
            <a:r>
              <a:rPr lang="en-US" dirty="0"/>
              <a:t>Platform-as-a-Service</a:t>
            </a:r>
          </a:p>
        </p:txBody>
      </p:sp>
    </p:spTree>
    <p:extLst>
      <p:ext uri="{BB962C8B-B14F-4D97-AF65-F5344CB8AC3E}">
        <p14:creationId xmlns:p14="http://schemas.microsoft.com/office/powerpoint/2010/main" val="2767434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D4A8558-4BCE-7745-979C-D981576EF0CF}"/>
              </a:ext>
            </a:extLst>
          </p:cNvPr>
          <p:cNvSpPr>
            <a:spLocks noGrp="1"/>
          </p:cNvSpPr>
          <p:nvPr>
            <p:ph idx="1"/>
          </p:nvPr>
        </p:nvSpPr>
        <p:spPr>
          <a:xfrm>
            <a:off x="-1" y="2717981"/>
            <a:ext cx="8839200" cy="1987370"/>
          </a:xfrm>
        </p:spPr>
        <p:txBody>
          <a:bodyPr/>
          <a:lstStyle/>
          <a:p>
            <a:r>
              <a:rPr lang="en-US" sz="1400" dirty="0"/>
              <a:t>Simplistically, PaaS adds two additional layers on top of IaaS:</a:t>
            </a:r>
          </a:p>
          <a:p>
            <a:pPr lvl="1"/>
            <a:r>
              <a:rPr lang="en-US" sz="1200" dirty="0"/>
              <a:t>Runtime means the language environment, libraries, etc. your application needs. For example, in our case this will mean a predefined and configured Flask environment.</a:t>
            </a:r>
          </a:p>
          <a:p>
            <a:pPr lvl="1"/>
            <a:r>
              <a:rPr lang="en-US" sz="1200" dirty="0"/>
              <a:t>“Middleware is a type of computer software that provides services to software applications beyond those available from the operating system.” (</a:t>
            </a:r>
            <a:r>
              <a:rPr lang="en-US" sz="1200" dirty="0">
                <a:hlinkClick r:id="rId2"/>
              </a:rPr>
              <a:t>https://en.wikipedia.org/wiki/Middleware</a:t>
            </a:r>
            <a:r>
              <a:rPr lang="en-US" sz="1200" dirty="0"/>
              <a:t>)</a:t>
            </a:r>
          </a:p>
          <a:p>
            <a:r>
              <a:rPr lang="en-US" sz="1400" dirty="0"/>
              <a:t>Basically, you do not have to build an application execution environment by installing libraries, services, ... You application “goes into a premade environment.”</a:t>
            </a:r>
          </a:p>
          <a:p>
            <a:r>
              <a:rPr lang="en-US" sz="1400" dirty="0"/>
              <a:t>Less flexible and customizable than IaaS but can be more productive to use for application scenarios.</a:t>
            </a:r>
          </a:p>
        </p:txBody>
      </p:sp>
      <p:sp>
        <p:nvSpPr>
          <p:cNvPr id="3" name="Title 2">
            <a:extLst>
              <a:ext uri="{FF2B5EF4-FFF2-40B4-BE49-F238E27FC236}">
                <a16:creationId xmlns:a16="http://schemas.microsoft.com/office/drawing/2014/main" id="{FA8E9F64-6733-9149-90E1-1EFDC7EC3B26}"/>
              </a:ext>
            </a:extLst>
          </p:cNvPr>
          <p:cNvSpPr>
            <a:spLocks noGrp="1"/>
          </p:cNvSpPr>
          <p:nvPr>
            <p:ph type="title"/>
          </p:nvPr>
        </p:nvSpPr>
        <p:spPr/>
        <p:txBody>
          <a:bodyPr/>
          <a:lstStyle/>
          <a:p>
            <a:r>
              <a:rPr lang="en-US" dirty="0"/>
              <a:t>Platform-as-a-Service</a:t>
            </a:r>
          </a:p>
        </p:txBody>
      </p:sp>
      <p:pic>
        <p:nvPicPr>
          <p:cNvPr id="7" name="Picture 6">
            <a:extLst>
              <a:ext uri="{FF2B5EF4-FFF2-40B4-BE49-F238E27FC236}">
                <a16:creationId xmlns:a16="http://schemas.microsoft.com/office/drawing/2014/main" id="{5366D96A-4817-1649-99A7-C10E5B1F2505}"/>
              </a:ext>
            </a:extLst>
          </p:cNvPr>
          <p:cNvPicPr>
            <a:picLocks noChangeAspect="1"/>
          </p:cNvPicPr>
          <p:nvPr/>
        </p:nvPicPr>
        <p:blipFill>
          <a:blip r:embed="rId3"/>
          <a:stretch>
            <a:fillRect/>
          </a:stretch>
        </p:blipFill>
        <p:spPr>
          <a:xfrm>
            <a:off x="172570" y="590550"/>
            <a:ext cx="3671299" cy="2067901"/>
          </a:xfrm>
          <a:prstGeom prst="rect">
            <a:avLst/>
          </a:prstGeom>
        </p:spPr>
      </p:pic>
      <p:pic>
        <p:nvPicPr>
          <p:cNvPr id="3074" name="Picture 2">
            <a:extLst>
              <a:ext uri="{FF2B5EF4-FFF2-40B4-BE49-F238E27FC236}">
                <a16:creationId xmlns:a16="http://schemas.microsoft.com/office/drawing/2014/main" id="{766F41A7-9DA1-BB4D-9F2E-511471FAD6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95250"/>
            <a:ext cx="4402667" cy="247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0648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7A55AD-111C-5A45-96B7-5862F2EAD394}"/>
              </a:ext>
            </a:extLst>
          </p:cNvPr>
          <p:cNvSpPr>
            <a:spLocks noGrp="1"/>
          </p:cNvSpPr>
          <p:nvPr>
            <p:ph idx="1"/>
          </p:nvPr>
        </p:nvSpPr>
        <p:spPr/>
        <p:txBody>
          <a:bodyPr/>
          <a:lstStyle/>
          <a:p>
            <a:r>
              <a:rPr lang="en-US" dirty="0"/>
              <a:t>This is a little hard to understand until you have done it a few times.</a:t>
            </a:r>
          </a:p>
          <a:p>
            <a:pPr lvl="1"/>
            <a:r>
              <a:rPr lang="en-US" dirty="0"/>
              <a:t>IaaS basically stops at the operating system layer. You are responsible for everything else your application code needs:</a:t>
            </a:r>
          </a:p>
          <a:p>
            <a:pPr lvl="2"/>
            <a:r>
              <a:rPr lang="en-US" dirty="0"/>
              <a:t>Database</a:t>
            </a:r>
          </a:p>
          <a:p>
            <a:pPr lvl="2"/>
            <a:r>
              <a:rPr lang="en-US" dirty="0"/>
              <a:t>Logging Service</a:t>
            </a:r>
          </a:p>
          <a:p>
            <a:pPr lvl="2"/>
            <a:r>
              <a:rPr lang="en-US" dirty="0"/>
              <a:t>... ...</a:t>
            </a:r>
          </a:p>
          <a:p>
            <a:pPr lvl="1"/>
            <a:r>
              <a:rPr lang="en-US" dirty="0"/>
              <a:t>PaaS provides a prebuilt environment with “your code goes here.”</a:t>
            </a:r>
          </a:p>
          <a:p>
            <a:r>
              <a:rPr lang="en-US" dirty="0"/>
              <a:t>The easiest way to see the difference is</a:t>
            </a:r>
          </a:p>
          <a:p>
            <a:pPr lvl="1"/>
            <a:r>
              <a:rPr lang="en-US" dirty="0"/>
              <a:t>You are using EC2.</a:t>
            </a:r>
          </a:p>
          <a:p>
            <a:pPr lvl="1"/>
            <a:r>
              <a:rPr lang="en-US" dirty="0"/>
              <a:t>We will use a PaaS (Google </a:t>
            </a:r>
            <a:r>
              <a:rPr lang="en-US" dirty="0" err="1"/>
              <a:t>AppEngine</a:t>
            </a:r>
            <a:r>
              <a:rPr lang="en-US" dirty="0"/>
              <a:t> because Beanstalk is terrible)</a:t>
            </a:r>
            <a:br>
              <a:rPr lang="en-US" dirty="0"/>
            </a:br>
            <a:r>
              <a:rPr lang="en-US" dirty="0"/>
              <a:t>And you will get a feel for the differences.</a:t>
            </a:r>
          </a:p>
          <a:p>
            <a:r>
              <a:rPr lang="en-US" i="1" dirty="0"/>
              <a:t>So, let’s do this.</a:t>
            </a:r>
          </a:p>
        </p:txBody>
      </p:sp>
      <p:sp>
        <p:nvSpPr>
          <p:cNvPr id="3" name="Title 2">
            <a:extLst>
              <a:ext uri="{FF2B5EF4-FFF2-40B4-BE49-F238E27FC236}">
                <a16:creationId xmlns:a16="http://schemas.microsoft.com/office/drawing/2014/main" id="{DEC253E1-1073-984E-A656-2FC4950754FA}"/>
              </a:ext>
            </a:extLst>
          </p:cNvPr>
          <p:cNvSpPr>
            <a:spLocks noGrp="1"/>
          </p:cNvSpPr>
          <p:nvPr>
            <p:ph type="title"/>
          </p:nvPr>
        </p:nvSpPr>
        <p:spPr/>
        <p:txBody>
          <a:bodyPr/>
          <a:lstStyle/>
          <a:p>
            <a:r>
              <a:rPr lang="en-US" dirty="0"/>
              <a:t>Clarifying PaaS</a:t>
            </a:r>
          </a:p>
        </p:txBody>
      </p:sp>
    </p:spTree>
    <p:extLst>
      <p:ext uri="{BB962C8B-B14F-4D97-AF65-F5344CB8AC3E}">
        <p14:creationId xmlns:p14="http://schemas.microsoft.com/office/powerpoint/2010/main" val="1753810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69AD18-6503-891E-5622-5B1C0E527A9E}"/>
              </a:ext>
            </a:extLst>
          </p:cNvPr>
          <p:cNvSpPr>
            <a:spLocks noGrp="1"/>
          </p:cNvSpPr>
          <p:nvPr>
            <p:ph idx="1"/>
          </p:nvPr>
        </p:nvSpPr>
        <p:spPr/>
        <p:txBody>
          <a:bodyPr/>
          <a:lstStyle/>
          <a:p>
            <a:r>
              <a:rPr lang="en-US" dirty="0">
                <a:hlinkClick r:id="rId2"/>
              </a:rPr>
              <a:t>/Users/donaldferguson/Dropbox/00-Fall-2023/Google/google_1</a:t>
            </a:r>
          </a:p>
          <a:p>
            <a:r>
              <a:rPr lang="en-US" dirty="0">
                <a:hlinkClick r:id="rId2"/>
              </a:rPr>
              <a:t>https://cloud.google.com/appengine/docs/legacy/standard/python/how-to</a:t>
            </a:r>
            <a:endParaRPr lang="en-US" dirty="0"/>
          </a:p>
          <a:p>
            <a:r>
              <a:rPr lang="en-US" dirty="0"/>
              <a:t>Show google console.</a:t>
            </a:r>
          </a:p>
          <a:p>
            <a:pPr lvl="1"/>
            <a:r>
              <a:rPr lang="en-US" dirty="0"/>
              <a:t>Note: I have coupons for Google and will distribute.</a:t>
            </a:r>
          </a:p>
          <a:p>
            <a:pPr lvl="1"/>
            <a:r>
              <a:rPr lang="en-US" dirty="0"/>
              <a:t>Show application.</a:t>
            </a:r>
          </a:p>
          <a:p>
            <a:pPr lvl="1"/>
            <a:r>
              <a:rPr lang="en-US" dirty="0"/>
              <a:t>Use ”free” for now.</a:t>
            </a:r>
          </a:p>
          <a:p>
            <a:r>
              <a:rPr lang="en-US" dirty="0"/>
              <a:t>Quick walkthrough of AWS Elastic </a:t>
            </a:r>
            <a:r>
              <a:rPr lang="en-US" dirty="0" err="1"/>
              <a:t>BeanStalk</a:t>
            </a:r>
            <a:endParaRPr lang="en-US" dirty="0"/>
          </a:p>
          <a:p>
            <a:endParaRPr lang="en-US" dirty="0"/>
          </a:p>
        </p:txBody>
      </p:sp>
      <p:sp>
        <p:nvSpPr>
          <p:cNvPr id="3" name="Title 2">
            <a:extLst>
              <a:ext uri="{FF2B5EF4-FFF2-40B4-BE49-F238E27FC236}">
                <a16:creationId xmlns:a16="http://schemas.microsoft.com/office/drawing/2014/main" id="{56540B59-136B-C999-6A50-74C1A8504D0D}"/>
              </a:ext>
            </a:extLst>
          </p:cNvPr>
          <p:cNvSpPr>
            <a:spLocks noGrp="1"/>
          </p:cNvSpPr>
          <p:nvPr>
            <p:ph type="title"/>
          </p:nvPr>
        </p:nvSpPr>
        <p:spPr/>
        <p:txBody>
          <a:bodyPr/>
          <a:lstStyle/>
          <a:p>
            <a:r>
              <a:rPr lang="en-US" dirty="0"/>
              <a:t>Examples</a:t>
            </a:r>
          </a:p>
        </p:txBody>
      </p:sp>
    </p:spTree>
    <p:extLst>
      <p:ext uri="{BB962C8B-B14F-4D97-AF65-F5344CB8AC3E}">
        <p14:creationId xmlns:p14="http://schemas.microsoft.com/office/powerpoint/2010/main" val="3919201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Function-as-a-Service</a:t>
            </a:r>
            <a:endParaRPr lang="en-US" altLang="en-US" sz="1600" i="1" dirty="0">
              <a:solidFill>
                <a:schemeClr val="bg1"/>
              </a:solidFill>
            </a:endParaRPr>
          </a:p>
        </p:txBody>
      </p:sp>
      <p:sp>
        <p:nvSpPr>
          <p:cNvPr id="8" name="TextBox 11">
            <a:extLst>
              <a:ext uri="{FF2B5EF4-FFF2-40B4-BE49-F238E27FC236}">
                <a16:creationId xmlns:a16="http://schemas.microsoft.com/office/drawing/2014/main" id="{33D3DB4D-DED8-E541-867F-CEF80ED3E18E}"/>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Microservices, REST, Containers, PaaS, S3</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525518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77E8E2-980E-714C-9BD5-C46E5D414181}"/>
              </a:ext>
            </a:extLst>
          </p:cNvPr>
          <p:cNvSpPr>
            <a:spLocks noGrp="1"/>
          </p:cNvSpPr>
          <p:nvPr>
            <p:ph idx="1"/>
          </p:nvPr>
        </p:nvSpPr>
        <p:spPr>
          <a:xfrm>
            <a:off x="86284" y="514350"/>
            <a:ext cx="8839200" cy="4038600"/>
          </a:xfrm>
        </p:spPr>
        <p:txBody>
          <a:bodyPr/>
          <a:lstStyle/>
          <a:p>
            <a:pPr>
              <a:spcBef>
                <a:spcPts val="0"/>
              </a:spcBef>
            </a:pPr>
            <a:r>
              <a:rPr lang="en-US" sz="1400" b="1" dirty="0"/>
              <a:t>Serverless computing</a:t>
            </a:r>
            <a:r>
              <a:rPr lang="en-US" sz="1400" dirty="0"/>
              <a:t> is a </a:t>
            </a:r>
            <a:r>
              <a:rPr lang="en-US" sz="1400" dirty="0">
                <a:hlinkClick r:id="rId2" tooltip="Cloud computing"/>
              </a:rPr>
              <a:t>cloud computing</a:t>
            </a:r>
            <a:r>
              <a:rPr lang="en-US" sz="1400" dirty="0"/>
              <a:t> </a:t>
            </a:r>
            <a:r>
              <a:rPr lang="en-US" sz="1400" dirty="0">
                <a:hlinkClick r:id="rId3" tooltip="Execution model"/>
              </a:rPr>
              <a:t>execution model</a:t>
            </a:r>
            <a:r>
              <a:rPr lang="en-US" sz="1400" dirty="0"/>
              <a:t> in which the cloud provider runs the </a:t>
            </a:r>
            <a:r>
              <a:rPr lang="en-US" sz="1400" dirty="0">
                <a:hlinkClick r:id="rId4" tooltip="Server (computing)"/>
              </a:rPr>
              <a:t>server</a:t>
            </a:r>
            <a:r>
              <a:rPr lang="en-US" sz="1400" dirty="0"/>
              <a:t>, and dynamically manages the allocation of machine resources. Pricing is based on the actual amount of resources consumed by an application, rather than on pre-purchased units of capacity.</a:t>
            </a:r>
            <a:r>
              <a:rPr lang="en-US" sz="1400" baseline="30000" dirty="0">
                <a:hlinkClick r:id="rId5"/>
              </a:rPr>
              <a:t>[1]</a:t>
            </a:r>
            <a:r>
              <a:rPr lang="en-US" sz="1400" dirty="0"/>
              <a:t> It can be a form of </a:t>
            </a:r>
            <a:r>
              <a:rPr lang="en-US" sz="1400" dirty="0">
                <a:hlinkClick r:id="rId6" tooltip="Utility computing"/>
              </a:rPr>
              <a:t>utility computing</a:t>
            </a:r>
            <a:r>
              <a:rPr lang="en-US" sz="1400" dirty="0"/>
              <a:t>.</a:t>
            </a:r>
            <a:br>
              <a:rPr lang="en-US" sz="1400" dirty="0"/>
            </a:br>
            <a:br>
              <a:rPr lang="en-US" sz="1400" dirty="0"/>
            </a:br>
            <a:r>
              <a:rPr lang="en-US" sz="1400" dirty="0"/>
              <a:t>Serverless computing can simplify the process of </a:t>
            </a:r>
            <a:r>
              <a:rPr lang="en-US" sz="1400" dirty="0">
                <a:hlinkClick r:id="rId7" tooltip="Software deployment"/>
              </a:rPr>
              <a:t>deploying code</a:t>
            </a:r>
            <a:r>
              <a:rPr lang="en-US" sz="1400" dirty="0"/>
              <a:t> into production. Scaling, capacity planning and maintenance operations may be hidden from the developer or operator. Serverless code can be used in conjunction with code deployed in traditional styles, such as </a:t>
            </a:r>
            <a:r>
              <a:rPr lang="en-US" sz="1400" dirty="0">
                <a:hlinkClick r:id="rId8" tooltip="Microservices"/>
              </a:rPr>
              <a:t>microservices</a:t>
            </a:r>
            <a:r>
              <a:rPr lang="en-US" sz="1400" dirty="0"/>
              <a:t>. Alternatively, applications can be written to be purely serverless and use no provisioned servers at all.</a:t>
            </a:r>
            <a:r>
              <a:rPr lang="en-US" sz="1400" baseline="30000" dirty="0">
                <a:hlinkClick r:id="rId9"/>
              </a:rPr>
              <a:t>[2]</a:t>
            </a:r>
            <a:r>
              <a:rPr lang="en-US" sz="1400" dirty="0"/>
              <a:t> This should not be confused with computing or networking models that do not require an actual server to function, such as </a:t>
            </a:r>
            <a:r>
              <a:rPr lang="en-US" sz="1400" dirty="0">
                <a:hlinkClick r:id="rId10" tooltip="Peer-to-peer"/>
              </a:rPr>
              <a:t>peer-to-peer</a:t>
            </a:r>
            <a:r>
              <a:rPr lang="en-US" sz="1400" dirty="0"/>
              <a:t> (P2P).”</a:t>
            </a:r>
          </a:p>
          <a:p>
            <a:pPr>
              <a:spcBef>
                <a:spcPts val="0"/>
              </a:spcBef>
            </a:pPr>
            <a:endParaRPr lang="en-US" sz="1400" dirty="0"/>
          </a:p>
          <a:p>
            <a:pPr>
              <a:spcBef>
                <a:spcPts val="0"/>
              </a:spcBef>
            </a:pPr>
            <a:r>
              <a:rPr lang="en-US" sz="1400" b="1" dirty="0"/>
              <a:t>Function as a service</a:t>
            </a:r>
            <a:r>
              <a:rPr lang="en-US" sz="1400" dirty="0"/>
              <a:t> (</a:t>
            </a:r>
            <a:r>
              <a:rPr lang="en-US" sz="1400" b="1" dirty="0" err="1"/>
              <a:t>FaaS</a:t>
            </a:r>
            <a:r>
              <a:rPr lang="en-US" sz="1400" dirty="0"/>
              <a:t>) is a category of </a:t>
            </a:r>
            <a:r>
              <a:rPr lang="en-US" sz="1400" dirty="0">
                <a:hlinkClick r:id="rId11" tooltip="Cloud computing"/>
              </a:rPr>
              <a:t>cloud computing services</a:t>
            </a:r>
            <a:r>
              <a:rPr lang="en-US" sz="1400" dirty="0"/>
              <a:t> that provides a </a:t>
            </a:r>
            <a:r>
              <a:rPr lang="en-US" sz="1400" dirty="0">
                <a:hlinkClick r:id="rId12" tooltip="Computing platform"/>
              </a:rPr>
              <a:t>platform</a:t>
            </a:r>
            <a:r>
              <a:rPr lang="en-US" sz="1400" dirty="0"/>
              <a:t> allowing customers to develop, run, and manage application functionalities without the complexity of building and maintaining the infrastructure typically associated with developing and launching an app.</a:t>
            </a:r>
            <a:r>
              <a:rPr lang="en-US" sz="1400" baseline="30000" dirty="0">
                <a:hlinkClick r:id="rId13"/>
              </a:rPr>
              <a:t>[1]</a:t>
            </a:r>
            <a:r>
              <a:rPr lang="en-US" sz="1400" dirty="0"/>
              <a:t> Building an application following this model is one way of achieving a "</a:t>
            </a:r>
            <a:r>
              <a:rPr lang="en-US" sz="1400" dirty="0">
                <a:hlinkClick r:id="rId14" tooltip="Serverless computing"/>
              </a:rPr>
              <a:t>serverless</a:t>
            </a:r>
            <a:r>
              <a:rPr lang="en-US" sz="1400" dirty="0"/>
              <a:t>" architecture, and is typically used when building </a:t>
            </a:r>
            <a:r>
              <a:rPr lang="en-US" sz="1400" dirty="0">
                <a:hlinkClick r:id="rId8" tooltip="Microservices"/>
              </a:rPr>
              <a:t>microservices</a:t>
            </a:r>
            <a:r>
              <a:rPr lang="en-US" sz="1400" dirty="0"/>
              <a:t> applications.”</a:t>
            </a:r>
          </a:p>
          <a:p>
            <a:pPr>
              <a:spcBef>
                <a:spcPts val="0"/>
              </a:spcBef>
            </a:pPr>
            <a:endParaRPr lang="en-US" sz="1400" dirty="0"/>
          </a:p>
          <a:p>
            <a:pPr>
              <a:spcBef>
                <a:spcPts val="0"/>
              </a:spcBef>
            </a:pPr>
            <a:r>
              <a:rPr lang="en-US" sz="1400" dirty="0"/>
              <a:t>That was baffling:</a:t>
            </a:r>
          </a:p>
          <a:p>
            <a:pPr lvl="1">
              <a:spcBef>
                <a:spcPts val="0"/>
              </a:spcBef>
            </a:pPr>
            <a:r>
              <a:rPr lang="en-US" sz="1000" dirty="0"/>
              <a:t>IaaS, CaaS – You control the SW stack and the cloud provides (virtual) HW.</a:t>
            </a:r>
          </a:p>
          <a:p>
            <a:pPr lvl="1">
              <a:spcBef>
                <a:spcPts val="0"/>
              </a:spcBef>
            </a:pPr>
            <a:r>
              <a:rPr lang="en-US" sz="1000" dirty="0"/>
              <a:t>PaaS – The cloud hides the lower layer SW and provides an application container (e.g. Flask) with “Your code goes here.” You are aware of container.</a:t>
            </a:r>
          </a:p>
          <a:p>
            <a:pPr lvl="1">
              <a:spcBef>
                <a:spcPts val="0"/>
              </a:spcBef>
            </a:pPr>
            <a:r>
              <a:rPr lang="en-US" sz="1000" dirty="0" err="1"/>
              <a:t>FaaS</a:t>
            </a:r>
            <a:r>
              <a:rPr lang="en-US" sz="1000" dirty="0"/>
              <a:t> – The cloud provides the container, and you implement functions (corresponding to routes in REST).</a:t>
            </a:r>
          </a:p>
        </p:txBody>
      </p:sp>
      <p:sp>
        <p:nvSpPr>
          <p:cNvPr id="3" name="Title 2">
            <a:extLst>
              <a:ext uri="{FF2B5EF4-FFF2-40B4-BE49-F238E27FC236}">
                <a16:creationId xmlns:a16="http://schemas.microsoft.com/office/drawing/2014/main" id="{ED027491-376A-0E42-9D2E-B1856CDC1A13}"/>
              </a:ext>
            </a:extLst>
          </p:cNvPr>
          <p:cNvSpPr>
            <a:spLocks noGrp="1"/>
          </p:cNvSpPr>
          <p:nvPr>
            <p:ph type="title"/>
          </p:nvPr>
        </p:nvSpPr>
        <p:spPr/>
        <p:txBody>
          <a:bodyPr/>
          <a:lstStyle/>
          <a:p>
            <a:r>
              <a:rPr lang="en-US" dirty="0"/>
              <a:t>Serverless and Function-as-a-Service</a:t>
            </a:r>
          </a:p>
        </p:txBody>
      </p:sp>
    </p:spTree>
    <p:extLst>
      <p:ext uri="{BB962C8B-B14F-4D97-AF65-F5344CB8AC3E}">
        <p14:creationId xmlns:p14="http://schemas.microsoft.com/office/powerpoint/2010/main" val="2882420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C7A33B-8F58-B446-8EA5-17CE66E1F864}"/>
              </a:ext>
            </a:extLst>
          </p:cNvPr>
          <p:cNvSpPr>
            <a:spLocks noGrp="1"/>
          </p:cNvSpPr>
          <p:nvPr>
            <p:ph type="title"/>
          </p:nvPr>
        </p:nvSpPr>
        <p:spPr/>
        <p:txBody>
          <a:bodyPr/>
          <a:lstStyle/>
          <a:p>
            <a:r>
              <a:rPr lang="en-US" dirty="0"/>
              <a:t>Serverless and Function-as-a-Service</a:t>
            </a:r>
          </a:p>
        </p:txBody>
      </p:sp>
      <p:pic>
        <p:nvPicPr>
          <p:cNvPr id="4" name="Picture 3">
            <a:extLst>
              <a:ext uri="{FF2B5EF4-FFF2-40B4-BE49-F238E27FC236}">
                <a16:creationId xmlns:a16="http://schemas.microsoft.com/office/drawing/2014/main" id="{61D4FF3C-74CC-5947-AE63-E8314D203667}"/>
              </a:ext>
            </a:extLst>
          </p:cNvPr>
          <p:cNvPicPr>
            <a:picLocks noChangeAspect="1"/>
          </p:cNvPicPr>
          <p:nvPr/>
        </p:nvPicPr>
        <p:blipFill>
          <a:blip r:embed="rId2"/>
          <a:stretch>
            <a:fillRect/>
          </a:stretch>
        </p:blipFill>
        <p:spPr>
          <a:xfrm>
            <a:off x="331069" y="611290"/>
            <a:ext cx="8293190" cy="4016273"/>
          </a:xfrm>
          <a:prstGeom prst="rect">
            <a:avLst/>
          </a:prstGeom>
        </p:spPr>
      </p:pic>
      <p:sp>
        <p:nvSpPr>
          <p:cNvPr id="5" name="Rectangle 4">
            <a:extLst>
              <a:ext uri="{FF2B5EF4-FFF2-40B4-BE49-F238E27FC236}">
                <a16:creationId xmlns:a16="http://schemas.microsoft.com/office/drawing/2014/main" id="{B7488D3D-B9D5-FD48-9DAD-3DA64A4954D1}"/>
              </a:ext>
            </a:extLst>
          </p:cNvPr>
          <p:cNvSpPr/>
          <p:nvPr/>
        </p:nvSpPr>
        <p:spPr>
          <a:xfrm>
            <a:off x="331070" y="4276059"/>
            <a:ext cx="6144165" cy="276999"/>
          </a:xfrm>
          <a:prstGeom prst="rect">
            <a:avLst/>
          </a:prstGeom>
        </p:spPr>
        <p:txBody>
          <a:bodyPr wrap="square">
            <a:spAutoFit/>
          </a:bodyPr>
          <a:lstStyle/>
          <a:p>
            <a:r>
              <a:rPr lang="en-US" sz="1200" dirty="0"/>
              <a:t>https://</a:t>
            </a:r>
            <a:r>
              <a:rPr lang="en-US" sz="1200" dirty="0" err="1"/>
              <a:t>medium.com</a:t>
            </a:r>
            <a:r>
              <a:rPr lang="en-US" sz="1200" dirty="0"/>
              <a:t>/@</a:t>
            </a:r>
            <a:r>
              <a:rPr lang="en-US" sz="1200" dirty="0" err="1"/>
              <a:t>tanmayct</a:t>
            </a:r>
            <a:r>
              <a:rPr lang="en-US" sz="1200" dirty="0"/>
              <a:t>/serverless-architecture-function-as-a-service-19e127b8c990</a:t>
            </a:r>
          </a:p>
        </p:txBody>
      </p:sp>
    </p:spTree>
    <p:extLst>
      <p:ext uri="{BB962C8B-B14F-4D97-AF65-F5344CB8AC3E}">
        <p14:creationId xmlns:p14="http://schemas.microsoft.com/office/powerpoint/2010/main" val="2253384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BCFE5C-7D1E-8644-811B-38459E43A068}"/>
              </a:ext>
            </a:extLst>
          </p:cNvPr>
          <p:cNvSpPr>
            <a:spLocks noGrp="1"/>
          </p:cNvSpPr>
          <p:nvPr>
            <p:ph type="title"/>
          </p:nvPr>
        </p:nvSpPr>
        <p:spPr/>
        <p:txBody>
          <a:bodyPr/>
          <a:lstStyle/>
          <a:p>
            <a:r>
              <a:rPr lang="en-US" dirty="0"/>
              <a:t>What is Serverless Good/Not Good For ... ...</a:t>
            </a:r>
          </a:p>
        </p:txBody>
      </p:sp>
      <p:sp>
        <p:nvSpPr>
          <p:cNvPr id="4" name="Shape 462">
            <a:extLst>
              <a:ext uri="{FF2B5EF4-FFF2-40B4-BE49-F238E27FC236}">
                <a16:creationId xmlns:a16="http://schemas.microsoft.com/office/drawing/2014/main" id="{58636368-52B7-A445-A64E-8C206C057B62}"/>
              </a:ext>
            </a:extLst>
          </p:cNvPr>
          <p:cNvSpPr/>
          <p:nvPr/>
        </p:nvSpPr>
        <p:spPr>
          <a:xfrm>
            <a:off x="1070559" y="2204516"/>
            <a:ext cx="15855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Microservices </a:t>
            </a:r>
            <a:endParaRPr sz="900"/>
          </a:p>
        </p:txBody>
      </p:sp>
      <p:sp>
        <p:nvSpPr>
          <p:cNvPr id="5" name="Shape 463">
            <a:extLst>
              <a:ext uri="{FF2B5EF4-FFF2-40B4-BE49-F238E27FC236}">
                <a16:creationId xmlns:a16="http://schemas.microsoft.com/office/drawing/2014/main" id="{854C0306-003B-764C-92E0-9324488644F0}"/>
              </a:ext>
            </a:extLst>
          </p:cNvPr>
          <p:cNvSpPr/>
          <p:nvPr/>
        </p:nvSpPr>
        <p:spPr>
          <a:xfrm>
            <a:off x="1110496" y="2607748"/>
            <a:ext cx="18867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Mobile Backends</a:t>
            </a:r>
            <a:endParaRPr sz="1700">
              <a:latin typeface="Helvetica Neue Light"/>
              <a:ea typeface="Helvetica Neue Light"/>
              <a:cs typeface="Helvetica Neue Light"/>
              <a:sym typeface="Helvetica Neue Light"/>
            </a:endParaRPr>
          </a:p>
        </p:txBody>
      </p:sp>
      <p:sp>
        <p:nvSpPr>
          <p:cNvPr id="6" name="Shape 464">
            <a:extLst>
              <a:ext uri="{FF2B5EF4-FFF2-40B4-BE49-F238E27FC236}">
                <a16:creationId xmlns:a16="http://schemas.microsoft.com/office/drawing/2014/main" id="{C96B9BFD-9F38-AB4C-B10E-0DFED0DB14F2}"/>
              </a:ext>
            </a:extLst>
          </p:cNvPr>
          <p:cNvSpPr/>
          <p:nvPr/>
        </p:nvSpPr>
        <p:spPr>
          <a:xfrm>
            <a:off x="1102191" y="3346958"/>
            <a:ext cx="403200" cy="261300"/>
          </a:xfrm>
          <a:prstGeom prst="rect">
            <a:avLst/>
          </a:prstGeom>
          <a:noFill/>
          <a:ln>
            <a:noFill/>
          </a:ln>
        </p:spPr>
        <p:txBody>
          <a:bodyPr spcFirstLastPara="1" wrap="square" lIns="32750" tIns="32750" rIns="32750" bIns="32750" anchor="ctr" anchorCtr="0">
            <a:noAutofit/>
          </a:bodyPr>
          <a:lstStyle/>
          <a:p>
            <a:pPr algn="ctr">
              <a:buClr>
                <a:srgbClr val="FFFFFF"/>
              </a:buClr>
            </a:pPr>
            <a:r>
              <a:rPr lang="en" sz="1700">
                <a:latin typeface="Helvetica Neue Light"/>
                <a:ea typeface="Helvetica Neue Light"/>
                <a:cs typeface="Helvetica Neue Light"/>
                <a:sym typeface="Helvetica Neue Light"/>
              </a:rPr>
              <a:t>IoT</a:t>
            </a:r>
            <a:endParaRPr sz="900"/>
          </a:p>
        </p:txBody>
      </p:sp>
      <p:pic>
        <p:nvPicPr>
          <p:cNvPr id="7" name="Shape 465" descr="pasted-image.pdf">
            <a:extLst>
              <a:ext uri="{FF2B5EF4-FFF2-40B4-BE49-F238E27FC236}">
                <a16:creationId xmlns:a16="http://schemas.microsoft.com/office/drawing/2014/main" id="{8CE1E1B3-2FEF-B044-BB93-FE1DFFFE562F}"/>
              </a:ext>
            </a:extLst>
          </p:cNvPr>
          <p:cNvPicPr preferRelativeResize="0"/>
          <p:nvPr/>
        </p:nvPicPr>
        <p:blipFill rotWithShape="1">
          <a:blip r:embed="rId2">
            <a:alphaModFix/>
          </a:blip>
          <a:srcRect/>
          <a:stretch/>
        </p:blipFill>
        <p:spPr>
          <a:xfrm>
            <a:off x="444996" y="2191122"/>
            <a:ext cx="288000" cy="288000"/>
          </a:xfrm>
          <a:prstGeom prst="rect">
            <a:avLst/>
          </a:prstGeom>
          <a:noFill/>
          <a:ln>
            <a:noFill/>
          </a:ln>
        </p:spPr>
      </p:pic>
      <p:pic>
        <p:nvPicPr>
          <p:cNvPr id="8" name="Shape 466" descr="pasted-image.pdf">
            <a:extLst>
              <a:ext uri="{FF2B5EF4-FFF2-40B4-BE49-F238E27FC236}">
                <a16:creationId xmlns:a16="http://schemas.microsoft.com/office/drawing/2014/main" id="{5217F354-851D-2D49-BC15-A4FAFB3FA5D5}"/>
              </a:ext>
            </a:extLst>
          </p:cNvPr>
          <p:cNvPicPr preferRelativeResize="0"/>
          <p:nvPr/>
        </p:nvPicPr>
        <p:blipFill rotWithShape="1">
          <a:blip r:embed="rId3">
            <a:alphaModFix/>
          </a:blip>
          <a:srcRect/>
          <a:stretch/>
        </p:blipFill>
        <p:spPr>
          <a:xfrm>
            <a:off x="444996" y="2597423"/>
            <a:ext cx="384000" cy="281400"/>
          </a:xfrm>
          <a:prstGeom prst="rect">
            <a:avLst/>
          </a:prstGeom>
          <a:noFill/>
          <a:ln>
            <a:noFill/>
          </a:ln>
        </p:spPr>
      </p:pic>
      <p:grpSp>
        <p:nvGrpSpPr>
          <p:cNvPr id="9" name="Shape 467">
            <a:extLst>
              <a:ext uri="{FF2B5EF4-FFF2-40B4-BE49-F238E27FC236}">
                <a16:creationId xmlns:a16="http://schemas.microsoft.com/office/drawing/2014/main" id="{5DC57897-62CD-B343-908B-B925CA08D238}"/>
              </a:ext>
            </a:extLst>
          </p:cNvPr>
          <p:cNvGrpSpPr/>
          <p:nvPr/>
        </p:nvGrpSpPr>
        <p:grpSpPr>
          <a:xfrm>
            <a:off x="458601" y="3692078"/>
            <a:ext cx="3517704" cy="293260"/>
            <a:chOff x="0" y="0"/>
            <a:chExt cx="5003134" cy="556154"/>
          </a:xfrm>
        </p:grpSpPr>
        <p:sp>
          <p:nvSpPr>
            <p:cNvPr id="10" name="Shape 468">
              <a:extLst>
                <a:ext uri="{FF2B5EF4-FFF2-40B4-BE49-F238E27FC236}">
                  <a16:creationId xmlns:a16="http://schemas.microsoft.com/office/drawing/2014/main" id="{26912385-D6FE-DA42-9F1A-BEAE59EFDDC3}"/>
                </a:ext>
              </a:extLst>
            </p:cNvPr>
            <p:cNvSpPr/>
            <p:nvPr/>
          </p:nvSpPr>
          <p:spPr>
            <a:xfrm>
              <a:off x="919234" y="60854"/>
              <a:ext cx="4083900" cy="495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Modest Stream Processing</a:t>
              </a:r>
              <a:endParaRPr sz="900"/>
            </a:p>
          </p:txBody>
        </p:sp>
        <p:pic>
          <p:nvPicPr>
            <p:cNvPr id="11" name="Shape 469" descr="pasted-image.pdf">
              <a:extLst>
                <a:ext uri="{FF2B5EF4-FFF2-40B4-BE49-F238E27FC236}">
                  <a16:creationId xmlns:a16="http://schemas.microsoft.com/office/drawing/2014/main" id="{432CF73F-1926-BB4F-A390-07E2E38F0833}"/>
                </a:ext>
              </a:extLst>
            </p:cNvPr>
            <p:cNvPicPr preferRelativeResize="0"/>
            <p:nvPr/>
          </p:nvPicPr>
          <p:blipFill rotWithShape="1">
            <a:blip r:embed="rId4">
              <a:alphaModFix/>
            </a:blip>
            <a:srcRect/>
            <a:stretch/>
          </p:blipFill>
          <p:spPr>
            <a:xfrm>
              <a:off x="0" y="0"/>
              <a:ext cx="546000" cy="546000"/>
            </a:xfrm>
            <a:prstGeom prst="rect">
              <a:avLst/>
            </a:prstGeom>
            <a:noFill/>
            <a:ln>
              <a:noFill/>
            </a:ln>
          </p:spPr>
        </p:pic>
      </p:grpSp>
      <p:pic>
        <p:nvPicPr>
          <p:cNvPr id="12" name="Shape 470" descr="pasted-image.pdf">
            <a:extLst>
              <a:ext uri="{FF2B5EF4-FFF2-40B4-BE49-F238E27FC236}">
                <a16:creationId xmlns:a16="http://schemas.microsoft.com/office/drawing/2014/main" id="{C908B0DE-72DD-A045-9CCC-320A6B236EBC}"/>
              </a:ext>
            </a:extLst>
          </p:cNvPr>
          <p:cNvPicPr preferRelativeResize="0"/>
          <p:nvPr/>
        </p:nvPicPr>
        <p:blipFill rotWithShape="1">
          <a:blip r:embed="rId5">
            <a:alphaModFix/>
          </a:blip>
          <a:srcRect/>
          <a:stretch/>
        </p:blipFill>
        <p:spPr>
          <a:xfrm>
            <a:off x="444996" y="3299519"/>
            <a:ext cx="288000" cy="288000"/>
          </a:xfrm>
          <a:prstGeom prst="rect">
            <a:avLst/>
          </a:prstGeom>
          <a:noFill/>
          <a:ln>
            <a:noFill/>
          </a:ln>
        </p:spPr>
      </p:pic>
      <p:grpSp>
        <p:nvGrpSpPr>
          <p:cNvPr id="13" name="Shape 471">
            <a:extLst>
              <a:ext uri="{FF2B5EF4-FFF2-40B4-BE49-F238E27FC236}">
                <a16:creationId xmlns:a16="http://schemas.microsoft.com/office/drawing/2014/main" id="{BAE7F403-ECCA-DB4B-815D-1D700E44365C}"/>
              </a:ext>
            </a:extLst>
          </p:cNvPr>
          <p:cNvGrpSpPr/>
          <p:nvPr/>
        </p:nvGrpSpPr>
        <p:grpSpPr>
          <a:xfrm>
            <a:off x="454973" y="2963959"/>
            <a:ext cx="2888133" cy="287906"/>
            <a:chOff x="0" y="0"/>
            <a:chExt cx="4107713" cy="546000"/>
          </a:xfrm>
        </p:grpSpPr>
        <p:sp>
          <p:nvSpPr>
            <p:cNvPr id="14" name="Shape 472">
              <a:extLst>
                <a:ext uri="{FF2B5EF4-FFF2-40B4-BE49-F238E27FC236}">
                  <a16:creationId xmlns:a16="http://schemas.microsoft.com/office/drawing/2014/main" id="{74F25D34-8D97-0344-A586-4E221AEEEEAA}"/>
                </a:ext>
              </a:extLst>
            </p:cNvPr>
            <p:cNvSpPr/>
            <p:nvPr/>
          </p:nvSpPr>
          <p:spPr>
            <a:xfrm>
              <a:off x="934313" y="46302"/>
              <a:ext cx="3173400" cy="495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Bots, ML Inferencing</a:t>
              </a:r>
              <a:endParaRPr sz="1700">
                <a:latin typeface="Helvetica Neue Light"/>
                <a:ea typeface="Helvetica Neue Light"/>
                <a:cs typeface="Helvetica Neue Light"/>
                <a:sym typeface="Helvetica Neue Light"/>
              </a:endParaRPr>
            </a:p>
          </p:txBody>
        </p:sp>
        <p:pic>
          <p:nvPicPr>
            <p:cNvPr id="15" name="Shape 473" descr="pasted-image.pdf">
              <a:extLst>
                <a:ext uri="{FF2B5EF4-FFF2-40B4-BE49-F238E27FC236}">
                  <a16:creationId xmlns:a16="http://schemas.microsoft.com/office/drawing/2014/main" id="{C66EC5C7-DAFC-A942-BAAD-8A0527E027E9}"/>
                </a:ext>
              </a:extLst>
            </p:cNvPr>
            <p:cNvPicPr preferRelativeResize="0"/>
            <p:nvPr/>
          </p:nvPicPr>
          <p:blipFill rotWithShape="1">
            <a:blip r:embed="rId6">
              <a:alphaModFix/>
            </a:blip>
            <a:srcRect/>
            <a:stretch/>
          </p:blipFill>
          <p:spPr>
            <a:xfrm>
              <a:off x="0" y="0"/>
              <a:ext cx="546000" cy="546000"/>
            </a:xfrm>
            <a:prstGeom prst="rect">
              <a:avLst/>
            </a:prstGeom>
            <a:noFill/>
            <a:ln>
              <a:noFill/>
            </a:ln>
          </p:spPr>
        </p:pic>
      </p:grpSp>
      <p:sp>
        <p:nvSpPr>
          <p:cNvPr id="16" name="Shape 474">
            <a:extLst>
              <a:ext uri="{FF2B5EF4-FFF2-40B4-BE49-F238E27FC236}">
                <a16:creationId xmlns:a16="http://schemas.microsoft.com/office/drawing/2014/main" id="{64F4BA58-963C-D94E-9458-0F7E0682BF98}"/>
              </a:ext>
            </a:extLst>
          </p:cNvPr>
          <p:cNvSpPr/>
          <p:nvPr/>
        </p:nvSpPr>
        <p:spPr>
          <a:xfrm>
            <a:off x="551831" y="864505"/>
            <a:ext cx="3295800" cy="1024800"/>
          </a:xfrm>
          <a:prstGeom prst="rect">
            <a:avLst/>
          </a:prstGeom>
          <a:noFill/>
          <a:ln>
            <a:noFill/>
          </a:ln>
        </p:spPr>
        <p:txBody>
          <a:bodyPr spcFirstLastPara="1" wrap="square" lIns="32750" tIns="32750" rIns="32750" bIns="32750" anchor="ctr" anchorCtr="0">
            <a:noAutofit/>
          </a:bodyPr>
          <a:lstStyle/>
          <a:p>
            <a:pPr algn="ctr">
              <a:buClr>
                <a:srgbClr val="FFFFFF"/>
              </a:buClr>
            </a:pPr>
            <a:r>
              <a:rPr lang="en" sz="2300" dirty="0">
                <a:latin typeface="Helvetica Neue Light"/>
                <a:ea typeface="Helvetica Neue Light"/>
                <a:cs typeface="Helvetica Neue Light"/>
                <a:sym typeface="Helvetica Neue Light"/>
              </a:rPr>
              <a:t>Serverless is </a:t>
            </a:r>
            <a:r>
              <a:rPr lang="en" sz="2300" b="1" dirty="0">
                <a:solidFill>
                  <a:srgbClr val="6AA84F"/>
                </a:solidFill>
                <a:latin typeface="Helvetica Neue"/>
                <a:ea typeface="Helvetica Neue"/>
                <a:cs typeface="Helvetica Neue"/>
                <a:sym typeface="Helvetica Neue"/>
              </a:rPr>
              <a:t>good</a:t>
            </a:r>
            <a:r>
              <a:rPr lang="en" sz="2300" dirty="0">
                <a:latin typeface="Helvetica Neue Light"/>
                <a:ea typeface="Helvetica Neue Light"/>
                <a:cs typeface="Helvetica Neue Light"/>
                <a:sym typeface="Helvetica Neue Light"/>
              </a:rPr>
              <a:t> for</a:t>
            </a:r>
            <a:endParaRPr sz="900" dirty="0"/>
          </a:p>
          <a:p>
            <a:pPr marL="0" lvl="2" indent="292093">
              <a:buClr>
                <a:srgbClr val="FFFB00"/>
              </a:buClr>
            </a:pPr>
            <a:r>
              <a:rPr lang="en" i="1" dirty="0">
                <a:latin typeface="Helvetica Neue"/>
                <a:ea typeface="Helvetica Neue"/>
                <a:cs typeface="Helvetica Neue"/>
                <a:sym typeface="Helvetica Neue"/>
              </a:rPr>
              <a:t>short-running</a:t>
            </a:r>
            <a:endParaRPr sz="900" dirty="0"/>
          </a:p>
          <a:p>
            <a:pPr marL="0" lvl="2" indent="292093">
              <a:buClr>
                <a:srgbClr val="FFFB00"/>
              </a:buClr>
            </a:pPr>
            <a:r>
              <a:rPr lang="en" i="1" dirty="0">
                <a:latin typeface="Helvetica Neue"/>
                <a:ea typeface="Helvetica Neue"/>
                <a:cs typeface="Helvetica Neue"/>
                <a:sym typeface="Helvetica Neue"/>
              </a:rPr>
              <a:t>stateless</a:t>
            </a:r>
            <a:endParaRPr sz="900" dirty="0"/>
          </a:p>
          <a:p>
            <a:pPr marL="0" lvl="2" indent="292093">
              <a:buClr>
                <a:srgbClr val="FFFB00"/>
              </a:buClr>
            </a:pPr>
            <a:r>
              <a:rPr lang="en" i="1" dirty="0">
                <a:latin typeface="Helvetica Neue"/>
                <a:ea typeface="Helvetica Neue"/>
                <a:cs typeface="Helvetica Neue"/>
                <a:sym typeface="Helvetica Neue"/>
              </a:rPr>
              <a:t>event-driven</a:t>
            </a:r>
            <a:endParaRPr sz="900" dirty="0"/>
          </a:p>
        </p:txBody>
      </p:sp>
      <p:sp>
        <p:nvSpPr>
          <p:cNvPr id="17" name="Shape 475">
            <a:extLst>
              <a:ext uri="{FF2B5EF4-FFF2-40B4-BE49-F238E27FC236}">
                <a16:creationId xmlns:a16="http://schemas.microsoft.com/office/drawing/2014/main" id="{6A7F6DB6-515B-3442-B126-7A68871D8876}"/>
              </a:ext>
            </a:extLst>
          </p:cNvPr>
          <p:cNvSpPr/>
          <p:nvPr/>
        </p:nvSpPr>
        <p:spPr>
          <a:xfrm>
            <a:off x="4739639" y="844413"/>
            <a:ext cx="3831900" cy="984600"/>
          </a:xfrm>
          <a:prstGeom prst="rect">
            <a:avLst/>
          </a:prstGeom>
          <a:noFill/>
          <a:ln>
            <a:noFill/>
          </a:ln>
        </p:spPr>
        <p:txBody>
          <a:bodyPr spcFirstLastPara="1" wrap="square" lIns="32750" tIns="32750" rIns="32750" bIns="32750" anchor="ctr" anchorCtr="0">
            <a:noAutofit/>
          </a:bodyPr>
          <a:lstStyle/>
          <a:p>
            <a:pPr algn="ctr">
              <a:buClr>
                <a:srgbClr val="FFFFFF"/>
              </a:buClr>
            </a:pPr>
            <a:r>
              <a:rPr lang="en" sz="2300">
                <a:latin typeface="Helvetica Neue Light"/>
                <a:ea typeface="Helvetica Neue Light"/>
                <a:cs typeface="Helvetica Neue Light"/>
                <a:sym typeface="Helvetica Neue Light"/>
              </a:rPr>
              <a:t>Serverless is </a:t>
            </a:r>
            <a:r>
              <a:rPr lang="en" sz="2300" b="1">
                <a:solidFill>
                  <a:srgbClr val="FF0000"/>
                </a:solidFill>
                <a:latin typeface="Helvetica Neue"/>
                <a:ea typeface="Helvetica Neue"/>
                <a:cs typeface="Helvetica Neue"/>
                <a:sym typeface="Helvetica Neue"/>
              </a:rPr>
              <a:t>not good</a:t>
            </a:r>
            <a:r>
              <a:rPr lang="en" sz="2300">
                <a:solidFill>
                  <a:srgbClr val="FF0000"/>
                </a:solidFill>
                <a:latin typeface="Helvetica Neue Light"/>
                <a:ea typeface="Helvetica Neue Light"/>
                <a:cs typeface="Helvetica Neue Light"/>
                <a:sym typeface="Helvetica Neue Light"/>
              </a:rPr>
              <a:t> </a:t>
            </a:r>
            <a:r>
              <a:rPr lang="en" sz="2300">
                <a:latin typeface="Helvetica Neue Light"/>
                <a:ea typeface="Helvetica Neue Light"/>
                <a:cs typeface="Helvetica Neue Light"/>
                <a:sym typeface="Helvetica Neue Light"/>
              </a:rPr>
              <a:t>for</a:t>
            </a:r>
            <a:endParaRPr sz="900"/>
          </a:p>
          <a:p>
            <a:pPr marL="0" lvl="5" indent="736582">
              <a:buClr>
                <a:srgbClr val="FFFB00"/>
              </a:buClr>
            </a:pPr>
            <a:r>
              <a:rPr lang="en" sz="1700" i="1">
                <a:latin typeface="Helvetica Neue"/>
                <a:ea typeface="Helvetica Neue"/>
                <a:cs typeface="Helvetica Neue"/>
                <a:sym typeface="Helvetica Neue"/>
              </a:rPr>
              <a:t>long-running</a:t>
            </a:r>
            <a:endParaRPr sz="900"/>
          </a:p>
          <a:p>
            <a:pPr marL="0" lvl="5" indent="736582">
              <a:buClr>
                <a:srgbClr val="FFFB00"/>
              </a:buClr>
            </a:pPr>
            <a:r>
              <a:rPr lang="en" sz="1700" i="1">
                <a:latin typeface="Helvetica Neue"/>
                <a:ea typeface="Helvetica Neue"/>
                <a:cs typeface="Helvetica Neue"/>
                <a:sym typeface="Helvetica Neue"/>
              </a:rPr>
              <a:t>stateful</a:t>
            </a:r>
            <a:endParaRPr sz="900"/>
          </a:p>
          <a:p>
            <a:pPr marL="0" lvl="5" indent="736582">
              <a:buClr>
                <a:srgbClr val="FFFB00"/>
              </a:buClr>
            </a:pPr>
            <a:r>
              <a:rPr lang="en" sz="1700" i="1">
                <a:latin typeface="Helvetica Neue"/>
                <a:ea typeface="Helvetica Neue"/>
                <a:cs typeface="Helvetica Neue"/>
                <a:sym typeface="Helvetica Neue"/>
              </a:rPr>
              <a:t>number crunching</a:t>
            </a:r>
            <a:endParaRPr sz="900"/>
          </a:p>
        </p:txBody>
      </p:sp>
      <p:sp>
        <p:nvSpPr>
          <p:cNvPr id="18" name="Shape 476">
            <a:extLst>
              <a:ext uri="{FF2B5EF4-FFF2-40B4-BE49-F238E27FC236}">
                <a16:creationId xmlns:a16="http://schemas.microsoft.com/office/drawing/2014/main" id="{438C7131-57F7-234C-B037-E8AC8329FD00}"/>
              </a:ext>
            </a:extLst>
          </p:cNvPr>
          <p:cNvSpPr/>
          <p:nvPr/>
        </p:nvSpPr>
        <p:spPr>
          <a:xfrm>
            <a:off x="5524499" y="2204516"/>
            <a:ext cx="12030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Databases</a:t>
            </a:r>
            <a:endParaRPr sz="900"/>
          </a:p>
        </p:txBody>
      </p:sp>
      <p:sp>
        <p:nvSpPr>
          <p:cNvPr id="19" name="Shape 477">
            <a:extLst>
              <a:ext uri="{FF2B5EF4-FFF2-40B4-BE49-F238E27FC236}">
                <a16:creationId xmlns:a16="http://schemas.microsoft.com/office/drawing/2014/main" id="{43899EF3-0937-9B4F-80DF-B683412F23C9}"/>
              </a:ext>
            </a:extLst>
          </p:cNvPr>
          <p:cNvSpPr/>
          <p:nvPr/>
        </p:nvSpPr>
        <p:spPr>
          <a:xfrm>
            <a:off x="5509307" y="2587377"/>
            <a:ext cx="25146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Deep Learning Training</a:t>
            </a:r>
            <a:endParaRPr sz="900"/>
          </a:p>
        </p:txBody>
      </p:sp>
      <p:sp>
        <p:nvSpPr>
          <p:cNvPr id="20" name="Shape 478">
            <a:extLst>
              <a:ext uri="{FF2B5EF4-FFF2-40B4-BE49-F238E27FC236}">
                <a16:creationId xmlns:a16="http://schemas.microsoft.com/office/drawing/2014/main" id="{5044841E-8A7C-D640-A16F-BB17195CB57D}"/>
              </a:ext>
            </a:extLst>
          </p:cNvPr>
          <p:cNvSpPr/>
          <p:nvPr/>
        </p:nvSpPr>
        <p:spPr>
          <a:xfrm>
            <a:off x="5503917" y="2993957"/>
            <a:ext cx="30951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Heavy-Duty Stream Analytics</a:t>
            </a:r>
            <a:endParaRPr sz="900"/>
          </a:p>
        </p:txBody>
      </p:sp>
      <p:sp>
        <p:nvSpPr>
          <p:cNvPr id="21" name="Shape 479">
            <a:extLst>
              <a:ext uri="{FF2B5EF4-FFF2-40B4-BE49-F238E27FC236}">
                <a16:creationId xmlns:a16="http://schemas.microsoft.com/office/drawing/2014/main" id="{31892A11-E439-F741-86F6-4E64CEC84C0E}"/>
              </a:ext>
            </a:extLst>
          </p:cNvPr>
          <p:cNvSpPr/>
          <p:nvPr/>
        </p:nvSpPr>
        <p:spPr>
          <a:xfrm>
            <a:off x="5510562" y="3363975"/>
            <a:ext cx="22734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Numerical Simulation</a:t>
            </a:r>
            <a:endParaRPr sz="900"/>
          </a:p>
        </p:txBody>
      </p:sp>
      <p:sp>
        <p:nvSpPr>
          <p:cNvPr id="22" name="Shape 480">
            <a:extLst>
              <a:ext uri="{FF2B5EF4-FFF2-40B4-BE49-F238E27FC236}">
                <a16:creationId xmlns:a16="http://schemas.microsoft.com/office/drawing/2014/main" id="{75DE259A-ACE8-284E-AFD3-AACCDD584314}"/>
              </a:ext>
            </a:extLst>
          </p:cNvPr>
          <p:cNvSpPr/>
          <p:nvPr/>
        </p:nvSpPr>
        <p:spPr>
          <a:xfrm>
            <a:off x="4874125" y="3346952"/>
            <a:ext cx="403200" cy="281400"/>
          </a:xfrm>
          <a:prstGeom prst="ellipse">
            <a:avLst/>
          </a:prstGeom>
          <a:blipFill rotWithShape="1">
            <a:blip r:embed="rId7">
              <a:alphaModFix/>
            </a:blip>
            <a:stretch>
              <a:fillRect/>
            </a:stretch>
          </a:blipFill>
          <a:ln>
            <a:noFill/>
          </a:ln>
          <a:effectLst>
            <a:outerShdw blurRad="38100" dist="25400" dir="5400000" rotWithShape="0">
              <a:srgbClr val="000000">
                <a:alpha val="49800"/>
              </a:srgbClr>
            </a:outerShdw>
          </a:effectLst>
        </p:spPr>
        <p:txBody>
          <a:bodyPr spcFirstLastPara="1" wrap="square" lIns="32750" tIns="32750" rIns="32750" bIns="32750" anchor="ctr" anchorCtr="0">
            <a:noAutofit/>
          </a:bodyPr>
          <a:lstStyle/>
          <a:p>
            <a:pPr algn="ctr">
              <a:buClr>
                <a:srgbClr val="FFFFFF"/>
              </a:buClr>
            </a:pPr>
            <a:r>
              <a:rPr lang="en" sz="1000" i="1">
                <a:solidFill>
                  <a:srgbClr val="FFFFFF"/>
                </a:solidFill>
                <a:latin typeface="Helvetica Neue"/>
                <a:ea typeface="Helvetica Neue"/>
                <a:cs typeface="Helvetica Neue"/>
                <a:sym typeface="Helvetica Neue"/>
              </a:rPr>
              <a:t>f(x)</a:t>
            </a:r>
            <a:endParaRPr sz="900"/>
          </a:p>
        </p:txBody>
      </p:sp>
      <p:pic>
        <p:nvPicPr>
          <p:cNvPr id="23" name="Shape 481" descr="pasted-image.pdf">
            <a:extLst>
              <a:ext uri="{FF2B5EF4-FFF2-40B4-BE49-F238E27FC236}">
                <a16:creationId xmlns:a16="http://schemas.microsoft.com/office/drawing/2014/main" id="{FAC9609B-ED1B-B443-AF94-5C167FC50A9B}"/>
              </a:ext>
            </a:extLst>
          </p:cNvPr>
          <p:cNvPicPr preferRelativeResize="0"/>
          <p:nvPr/>
        </p:nvPicPr>
        <p:blipFill rotWithShape="1">
          <a:blip r:embed="rId2">
            <a:alphaModFix/>
          </a:blip>
          <a:srcRect/>
          <a:stretch/>
        </p:blipFill>
        <p:spPr>
          <a:xfrm>
            <a:off x="4874121" y="2198629"/>
            <a:ext cx="288000" cy="288000"/>
          </a:xfrm>
          <a:prstGeom prst="rect">
            <a:avLst/>
          </a:prstGeom>
          <a:noFill/>
          <a:ln>
            <a:noFill/>
          </a:ln>
        </p:spPr>
      </p:pic>
      <p:pic>
        <p:nvPicPr>
          <p:cNvPr id="24" name="Shape 482" descr="pasted-image.pdf">
            <a:extLst>
              <a:ext uri="{FF2B5EF4-FFF2-40B4-BE49-F238E27FC236}">
                <a16:creationId xmlns:a16="http://schemas.microsoft.com/office/drawing/2014/main" id="{C0AB40B1-A920-AD4D-B604-2BC0B93804BD}"/>
              </a:ext>
            </a:extLst>
          </p:cNvPr>
          <p:cNvPicPr preferRelativeResize="0"/>
          <p:nvPr/>
        </p:nvPicPr>
        <p:blipFill rotWithShape="1">
          <a:blip r:embed="rId4">
            <a:alphaModFix/>
          </a:blip>
          <a:srcRect/>
          <a:stretch/>
        </p:blipFill>
        <p:spPr>
          <a:xfrm>
            <a:off x="4874121" y="2600771"/>
            <a:ext cx="288000" cy="288000"/>
          </a:xfrm>
          <a:prstGeom prst="rect">
            <a:avLst/>
          </a:prstGeom>
          <a:noFill/>
          <a:ln>
            <a:noFill/>
          </a:ln>
        </p:spPr>
      </p:pic>
      <p:cxnSp>
        <p:nvCxnSpPr>
          <p:cNvPr id="25" name="Shape 483">
            <a:extLst>
              <a:ext uri="{FF2B5EF4-FFF2-40B4-BE49-F238E27FC236}">
                <a16:creationId xmlns:a16="http://schemas.microsoft.com/office/drawing/2014/main" id="{668D4D79-C66E-DC49-B51C-A4FD067A31CD}"/>
              </a:ext>
            </a:extLst>
          </p:cNvPr>
          <p:cNvCxnSpPr/>
          <p:nvPr/>
        </p:nvCxnSpPr>
        <p:spPr>
          <a:xfrm rot="10800000">
            <a:off x="4572000" y="496335"/>
            <a:ext cx="0" cy="4150800"/>
          </a:xfrm>
          <a:prstGeom prst="straightConnector1">
            <a:avLst/>
          </a:prstGeom>
          <a:noFill/>
          <a:ln w="25400" cap="flat" cmpd="sng">
            <a:solidFill>
              <a:srgbClr val="000000"/>
            </a:solidFill>
            <a:prstDash val="solid"/>
            <a:miter lim="8000"/>
            <a:headEnd type="none" w="sm" len="sm"/>
            <a:tailEnd type="none" w="sm" len="sm"/>
          </a:ln>
        </p:spPr>
      </p:cxnSp>
      <p:sp>
        <p:nvSpPr>
          <p:cNvPr id="26" name="Shape 484">
            <a:extLst>
              <a:ext uri="{FF2B5EF4-FFF2-40B4-BE49-F238E27FC236}">
                <a16:creationId xmlns:a16="http://schemas.microsoft.com/office/drawing/2014/main" id="{73625AEE-9181-454D-80C2-BED78983BE2E}"/>
              </a:ext>
            </a:extLst>
          </p:cNvPr>
          <p:cNvSpPr/>
          <p:nvPr/>
        </p:nvSpPr>
        <p:spPr>
          <a:xfrm>
            <a:off x="738105" y="809043"/>
            <a:ext cx="169800" cy="341700"/>
          </a:xfrm>
          <a:prstGeom prst="rect">
            <a:avLst/>
          </a:prstGeom>
          <a:noFill/>
          <a:ln>
            <a:noFill/>
          </a:ln>
        </p:spPr>
        <p:txBody>
          <a:bodyPr spcFirstLastPara="1" wrap="square" lIns="32750" tIns="32750" rIns="32750" bIns="32750" anchor="ctr" anchorCtr="0">
            <a:noAutofit/>
          </a:bodyPr>
          <a:lstStyle/>
          <a:p>
            <a:pPr algn="ctr">
              <a:buClr>
                <a:schemeClr val="accent1"/>
              </a:buClr>
            </a:pPr>
            <a:r>
              <a:rPr lang="en" sz="2300">
                <a:solidFill>
                  <a:schemeClr val="accent1"/>
                </a:solidFill>
                <a:latin typeface="Helvetica Neue Light"/>
                <a:ea typeface="Helvetica Neue Light"/>
                <a:cs typeface="Helvetica Neue Light"/>
                <a:sym typeface="Helvetica Neue Light"/>
              </a:rPr>
              <a:t> </a:t>
            </a:r>
            <a:endParaRPr sz="900"/>
          </a:p>
        </p:txBody>
      </p:sp>
      <p:sp>
        <p:nvSpPr>
          <p:cNvPr id="27" name="Shape 486">
            <a:extLst>
              <a:ext uri="{FF2B5EF4-FFF2-40B4-BE49-F238E27FC236}">
                <a16:creationId xmlns:a16="http://schemas.microsoft.com/office/drawing/2014/main" id="{DA4E46AD-AC81-4943-9672-EA56B37F50AD}"/>
              </a:ext>
            </a:extLst>
          </p:cNvPr>
          <p:cNvSpPr/>
          <p:nvPr/>
        </p:nvSpPr>
        <p:spPr>
          <a:xfrm>
            <a:off x="1117860" y="4092308"/>
            <a:ext cx="2888100" cy="3816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Service integration</a:t>
            </a:r>
            <a:endParaRPr sz="900"/>
          </a:p>
        </p:txBody>
      </p:sp>
      <p:pic>
        <p:nvPicPr>
          <p:cNvPr id="28" name="Shape 487" descr="pasted-image.pdf">
            <a:extLst>
              <a:ext uri="{FF2B5EF4-FFF2-40B4-BE49-F238E27FC236}">
                <a16:creationId xmlns:a16="http://schemas.microsoft.com/office/drawing/2014/main" id="{F787461C-14BC-F547-ADE2-08979381F5AE}"/>
              </a:ext>
            </a:extLst>
          </p:cNvPr>
          <p:cNvPicPr preferRelativeResize="0"/>
          <p:nvPr/>
        </p:nvPicPr>
        <p:blipFill rotWithShape="1">
          <a:blip r:embed="rId2">
            <a:alphaModFix/>
          </a:blip>
          <a:srcRect/>
          <a:stretch/>
        </p:blipFill>
        <p:spPr>
          <a:xfrm>
            <a:off x="453926" y="4092308"/>
            <a:ext cx="288000" cy="288000"/>
          </a:xfrm>
          <a:prstGeom prst="rect">
            <a:avLst/>
          </a:prstGeom>
          <a:noFill/>
          <a:ln>
            <a:noFill/>
          </a:ln>
        </p:spPr>
      </p:pic>
      <p:sp>
        <p:nvSpPr>
          <p:cNvPr id="29" name="Shape 488">
            <a:extLst>
              <a:ext uri="{FF2B5EF4-FFF2-40B4-BE49-F238E27FC236}">
                <a16:creationId xmlns:a16="http://schemas.microsoft.com/office/drawing/2014/main" id="{C578180B-96C4-0E4D-817C-FC467FF63E7D}"/>
              </a:ext>
            </a:extLst>
          </p:cNvPr>
          <p:cNvSpPr/>
          <p:nvPr/>
        </p:nvSpPr>
        <p:spPr>
          <a:xfrm>
            <a:off x="5501007" y="3723673"/>
            <a:ext cx="17877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Video Streaming</a:t>
            </a:r>
            <a:endParaRPr sz="900"/>
          </a:p>
        </p:txBody>
      </p:sp>
      <p:pic>
        <p:nvPicPr>
          <p:cNvPr id="30" name="Shape 489" descr="pasted-image.png">
            <a:extLst>
              <a:ext uri="{FF2B5EF4-FFF2-40B4-BE49-F238E27FC236}">
                <a16:creationId xmlns:a16="http://schemas.microsoft.com/office/drawing/2014/main" id="{C4337A51-5253-9F4C-88BD-06B945E68D64}"/>
              </a:ext>
            </a:extLst>
          </p:cNvPr>
          <p:cNvPicPr preferRelativeResize="0"/>
          <p:nvPr/>
        </p:nvPicPr>
        <p:blipFill rotWithShape="1">
          <a:blip r:embed="rId8">
            <a:alphaModFix/>
          </a:blip>
          <a:srcRect/>
          <a:stretch/>
        </p:blipFill>
        <p:spPr>
          <a:xfrm>
            <a:off x="4883680" y="3710279"/>
            <a:ext cx="288000" cy="288000"/>
          </a:xfrm>
          <a:prstGeom prst="rect">
            <a:avLst/>
          </a:prstGeom>
          <a:noFill/>
          <a:ln>
            <a:noFill/>
          </a:ln>
        </p:spPr>
      </p:pic>
      <p:pic>
        <p:nvPicPr>
          <p:cNvPr id="31" name="Shape 490" descr="pasted-image.pdf">
            <a:extLst>
              <a:ext uri="{FF2B5EF4-FFF2-40B4-BE49-F238E27FC236}">
                <a16:creationId xmlns:a16="http://schemas.microsoft.com/office/drawing/2014/main" id="{2FBDAD1C-05CB-674D-8320-C8F0E5370B75}"/>
              </a:ext>
            </a:extLst>
          </p:cNvPr>
          <p:cNvPicPr preferRelativeResize="0"/>
          <p:nvPr/>
        </p:nvPicPr>
        <p:blipFill rotWithShape="1">
          <a:blip r:embed="rId4">
            <a:alphaModFix/>
          </a:blip>
          <a:srcRect/>
          <a:stretch/>
        </p:blipFill>
        <p:spPr>
          <a:xfrm>
            <a:off x="4891980" y="2997026"/>
            <a:ext cx="288000" cy="288000"/>
          </a:xfrm>
          <a:prstGeom prst="rect">
            <a:avLst/>
          </a:prstGeom>
          <a:noFill/>
          <a:ln>
            <a:noFill/>
          </a:ln>
        </p:spPr>
      </p:pic>
      <p:pic>
        <p:nvPicPr>
          <p:cNvPr id="32" name="Shape 491" descr="pasted-image.png">
            <a:extLst>
              <a:ext uri="{FF2B5EF4-FFF2-40B4-BE49-F238E27FC236}">
                <a16:creationId xmlns:a16="http://schemas.microsoft.com/office/drawing/2014/main" id="{6B9A1EBB-9122-B348-8E49-D9801FC9D666}"/>
              </a:ext>
            </a:extLst>
          </p:cNvPr>
          <p:cNvPicPr preferRelativeResize="0"/>
          <p:nvPr/>
        </p:nvPicPr>
        <p:blipFill rotWithShape="1">
          <a:blip r:embed="rId9">
            <a:alphaModFix/>
          </a:blip>
          <a:srcRect/>
          <a:stretch/>
        </p:blipFill>
        <p:spPr>
          <a:xfrm>
            <a:off x="3171871" y="1262131"/>
            <a:ext cx="636000" cy="562200"/>
          </a:xfrm>
          <a:prstGeom prst="rect">
            <a:avLst/>
          </a:prstGeom>
          <a:noFill/>
          <a:ln>
            <a:noFill/>
          </a:ln>
        </p:spPr>
      </p:pic>
      <p:pic>
        <p:nvPicPr>
          <p:cNvPr id="33" name="Shape 492" descr="pasted-image.png">
            <a:extLst>
              <a:ext uri="{FF2B5EF4-FFF2-40B4-BE49-F238E27FC236}">
                <a16:creationId xmlns:a16="http://schemas.microsoft.com/office/drawing/2014/main" id="{81F05A88-B588-E043-9EC3-447EA9C7E6C0}"/>
              </a:ext>
            </a:extLst>
          </p:cNvPr>
          <p:cNvPicPr preferRelativeResize="0"/>
          <p:nvPr/>
        </p:nvPicPr>
        <p:blipFill rotWithShape="1">
          <a:blip r:embed="rId10">
            <a:alphaModFix/>
          </a:blip>
          <a:srcRect/>
          <a:stretch/>
        </p:blipFill>
        <p:spPr>
          <a:xfrm>
            <a:off x="7866488" y="1262131"/>
            <a:ext cx="636000" cy="562200"/>
          </a:xfrm>
          <a:prstGeom prst="rect">
            <a:avLst/>
          </a:prstGeom>
          <a:noFill/>
          <a:ln>
            <a:noFill/>
          </a:ln>
        </p:spPr>
      </p:pic>
    </p:spTree>
    <p:extLst>
      <p:ext uri="{BB962C8B-B14F-4D97-AF65-F5344CB8AC3E}">
        <p14:creationId xmlns:p14="http://schemas.microsoft.com/office/powerpoint/2010/main" val="12269648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Shape 417"/>
          <p:cNvSpPr/>
          <p:nvPr/>
        </p:nvSpPr>
        <p:spPr>
          <a:xfrm>
            <a:off x="376756" y="1267377"/>
            <a:ext cx="3873900" cy="361500"/>
          </a:xfrm>
          <a:prstGeom prst="rect">
            <a:avLst/>
          </a:prstGeom>
          <a:noFill/>
          <a:ln>
            <a:noFill/>
          </a:ln>
        </p:spPr>
        <p:txBody>
          <a:bodyPr spcFirstLastPara="1" wrap="square" lIns="19050" tIns="19050" rIns="19050" bIns="19050" anchor="ctr" anchorCtr="0">
            <a:noAutofit/>
          </a:bodyPr>
          <a:lstStyle/>
          <a:p>
            <a:r>
              <a:rPr lang="en" sz="2100">
                <a:solidFill>
                  <a:srgbClr val="142936"/>
                </a:solidFill>
                <a:latin typeface="Calibri"/>
                <a:ea typeface="Calibri"/>
                <a:cs typeface="Calibri"/>
                <a:sym typeface="Calibri"/>
              </a:rPr>
              <a:t>Runs code </a:t>
            </a:r>
            <a:r>
              <a:rPr lang="en" sz="2100" b="1">
                <a:solidFill>
                  <a:srgbClr val="142936"/>
                </a:solidFill>
                <a:latin typeface="Helvetica Neue"/>
                <a:ea typeface="Helvetica Neue"/>
                <a:cs typeface="Helvetica Neue"/>
                <a:sym typeface="Helvetica Neue"/>
              </a:rPr>
              <a:t>in response </a:t>
            </a:r>
            <a:r>
              <a:rPr lang="en" sz="2100">
                <a:solidFill>
                  <a:srgbClr val="142936"/>
                </a:solidFill>
                <a:latin typeface="Calibri"/>
                <a:ea typeface="Calibri"/>
                <a:cs typeface="Calibri"/>
                <a:sym typeface="Calibri"/>
              </a:rPr>
              <a:t>to events</a:t>
            </a:r>
            <a:endParaRPr sz="1100"/>
          </a:p>
        </p:txBody>
      </p:sp>
      <p:sp>
        <p:nvSpPr>
          <p:cNvPr id="418" name="Shape 418"/>
          <p:cNvSpPr/>
          <p:nvPr/>
        </p:nvSpPr>
        <p:spPr>
          <a:xfrm>
            <a:off x="376756" y="2364221"/>
            <a:ext cx="3873900" cy="1158000"/>
          </a:xfrm>
          <a:prstGeom prst="rect">
            <a:avLst/>
          </a:prstGeom>
          <a:noFill/>
          <a:ln>
            <a:noFill/>
          </a:ln>
        </p:spPr>
        <p:txBody>
          <a:bodyPr spcFirstLastPara="1" wrap="square" lIns="19050" tIns="19050" rIns="19050" bIns="19050" anchor="ctr" anchorCtr="0">
            <a:noAutofit/>
          </a:bodyPr>
          <a:lstStyle/>
          <a:p>
            <a:r>
              <a:rPr lang="en" sz="3600">
                <a:solidFill>
                  <a:srgbClr val="142936"/>
                </a:solidFill>
                <a:latin typeface="Calibri"/>
                <a:ea typeface="Calibri"/>
                <a:cs typeface="Calibri"/>
                <a:sym typeface="Calibri"/>
              </a:rPr>
              <a:t>Event-programming model</a:t>
            </a:r>
            <a:endParaRPr sz="1100"/>
          </a:p>
        </p:txBody>
      </p:sp>
      <p:cxnSp>
        <p:nvCxnSpPr>
          <p:cNvPr id="419" name="Shape 419"/>
          <p:cNvCxnSpPr/>
          <p:nvPr/>
        </p:nvCxnSpPr>
        <p:spPr>
          <a:xfrm>
            <a:off x="416083" y="1935230"/>
            <a:ext cx="948600" cy="0"/>
          </a:xfrm>
          <a:prstGeom prst="straightConnector1">
            <a:avLst/>
          </a:prstGeom>
          <a:noFill/>
          <a:ln w="228600" cap="flat" cmpd="sng">
            <a:solidFill>
              <a:srgbClr val="56A8FD"/>
            </a:solidFill>
            <a:prstDash val="solid"/>
            <a:miter lim="8000"/>
            <a:headEnd type="none" w="sm" len="sm"/>
            <a:tailEnd type="none" w="sm" len="sm"/>
          </a:ln>
        </p:spPr>
      </p:cxnSp>
      <p:pic>
        <p:nvPicPr>
          <p:cNvPr id="420" name="Shape 420" descr="pasted-image.pdf"/>
          <p:cNvPicPr preferRelativeResize="0"/>
          <p:nvPr/>
        </p:nvPicPr>
        <p:blipFill rotWithShape="1">
          <a:blip r:embed="rId3">
            <a:alphaModFix/>
          </a:blip>
          <a:srcRect/>
          <a:stretch/>
        </p:blipFill>
        <p:spPr>
          <a:xfrm>
            <a:off x="3891386" y="1140445"/>
            <a:ext cx="4945800" cy="3192000"/>
          </a:xfrm>
          <a:prstGeom prst="rect">
            <a:avLst/>
          </a:prstGeom>
          <a:noFill/>
          <a:ln>
            <a:noFill/>
          </a:ln>
        </p:spPr>
      </p:pic>
      <p:sp>
        <p:nvSpPr>
          <p:cNvPr id="421" name="Shape 421"/>
          <p:cNvSpPr txBox="1">
            <a:spLocks noGrp="1"/>
          </p:cNvSpPr>
          <p:nvPr>
            <p:ph type="title"/>
          </p:nvPr>
        </p:nvSpPr>
        <p:spPr>
          <a:prstGeom prst="rect">
            <a:avLst/>
          </a:prstGeom>
          <a:noFill/>
          <a:ln>
            <a:noFill/>
          </a:ln>
        </p:spPr>
        <p:txBody>
          <a:bodyPr spcFirstLastPara="1" vert="horz" wrap="square" lIns="68575" tIns="34275" rIns="68575" bIns="34275" rtlCol="0" anchor="ctr" anchorCtr="0">
            <a:noAutofit/>
          </a:bodyPr>
          <a:lstStyle/>
          <a:p>
            <a:pPr>
              <a:spcBef>
                <a:spcPts val="0"/>
              </a:spcBef>
              <a:buClr>
                <a:schemeClr val="dk1"/>
              </a:buClr>
            </a:pPr>
            <a:r>
              <a:rPr lang="en"/>
              <a:t>What triggers code execution?</a:t>
            </a:r>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89381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2393"/>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8" name="TextBox 11">
            <a:extLst>
              <a:ext uri="{FF2B5EF4-FFF2-40B4-BE49-F238E27FC236}">
                <a16:creationId xmlns:a16="http://schemas.microsoft.com/office/drawing/2014/main" id="{8102B9CC-7977-3A42-91F8-049EEB5A40A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4 – REST, PaaS, </a:t>
            </a:r>
            <a:r>
              <a:rPr lang="en-US" altLang="en-US" sz="1050" i="1" dirty="0" err="1">
                <a:solidFill>
                  <a:schemeClr val="bg1"/>
                </a:solidFill>
              </a:rPr>
              <a:t>FaaS</a:t>
            </a:r>
            <a:r>
              <a:rPr lang="en-US" altLang="en-US" sz="1050" i="1" dirty="0">
                <a:solidFill>
                  <a:schemeClr val="bg1"/>
                </a:solidFill>
              </a:rPr>
              <a:t>, DBaaS, … …</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2416047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Shape 497"/>
          <p:cNvSpPr txBox="1">
            <a:spLocks noGrp="1"/>
          </p:cNvSpPr>
          <p:nvPr>
            <p:ph type="title"/>
          </p:nvPr>
        </p:nvSpPr>
        <p:spPr>
          <a:prstGeom prst="rect">
            <a:avLst/>
          </a:prstGeom>
        </p:spPr>
        <p:txBody>
          <a:bodyPr spcFirstLastPara="1" vert="horz" wrap="square" lIns="68575" tIns="68575" rIns="68575" bIns="68575" rtlCol="0" anchor="ctr" anchorCtr="0">
            <a:noAutofit/>
          </a:bodyPr>
          <a:lstStyle/>
          <a:p>
            <a:pPr>
              <a:spcBef>
                <a:spcPts val="0"/>
              </a:spcBef>
            </a:pPr>
            <a:r>
              <a:rPr lang="en" dirty="0"/>
              <a:t>(Some) Current Platforms for Serverless</a:t>
            </a:r>
            <a:endParaRPr dirty="0"/>
          </a:p>
        </p:txBody>
      </p:sp>
      <p:pic>
        <p:nvPicPr>
          <p:cNvPr id="498" name="Shape 498"/>
          <p:cNvPicPr preferRelativeResize="0"/>
          <p:nvPr/>
        </p:nvPicPr>
        <p:blipFill>
          <a:blip r:embed="rId3">
            <a:alphaModFix/>
          </a:blip>
          <a:stretch>
            <a:fillRect/>
          </a:stretch>
        </p:blipFill>
        <p:spPr>
          <a:xfrm>
            <a:off x="6507572" y="1117326"/>
            <a:ext cx="1586900" cy="360875"/>
          </a:xfrm>
          <a:prstGeom prst="rect">
            <a:avLst/>
          </a:prstGeom>
          <a:noFill/>
          <a:ln>
            <a:noFill/>
          </a:ln>
        </p:spPr>
      </p:pic>
      <p:grpSp>
        <p:nvGrpSpPr>
          <p:cNvPr id="499" name="Shape 499"/>
          <p:cNvGrpSpPr/>
          <p:nvPr/>
        </p:nvGrpSpPr>
        <p:grpSpPr>
          <a:xfrm>
            <a:off x="2464747" y="1766726"/>
            <a:ext cx="1471200" cy="1063875"/>
            <a:chOff x="4824100" y="2565475"/>
            <a:chExt cx="1471200" cy="1063875"/>
          </a:xfrm>
        </p:grpSpPr>
        <p:pic>
          <p:nvPicPr>
            <p:cNvPr id="500" name="Shape 500"/>
            <p:cNvPicPr preferRelativeResize="0"/>
            <p:nvPr/>
          </p:nvPicPr>
          <p:blipFill>
            <a:blip r:embed="rId4">
              <a:alphaModFix/>
            </a:blip>
            <a:stretch>
              <a:fillRect/>
            </a:stretch>
          </p:blipFill>
          <p:spPr>
            <a:xfrm>
              <a:off x="5088400" y="2565475"/>
              <a:ext cx="852225" cy="766250"/>
            </a:xfrm>
            <a:prstGeom prst="rect">
              <a:avLst/>
            </a:prstGeom>
            <a:noFill/>
            <a:ln>
              <a:noFill/>
            </a:ln>
          </p:spPr>
        </p:pic>
        <p:sp>
          <p:nvSpPr>
            <p:cNvPr id="501" name="Shape 501"/>
            <p:cNvSpPr txBox="1"/>
            <p:nvPr/>
          </p:nvSpPr>
          <p:spPr>
            <a:xfrm>
              <a:off x="4824100" y="3203650"/>
              <a:ext cx="1471200" cy="425700"/>
            </a:xfrm>
            <a:prstGeom prst="rect">
              <a:avLst/>
            </a:prstGeom>
            <a:noFill/>
            <a:ln>
              <a:noFill/>
            </a:ln>
          </p:spPr>
          <p:txBody>
            <a:bodyPr spcFirstLastPara="1" wrap="square" lIns="91425" tIns="91425" rIns="91425" bIns="91425" anchor="t" anchorCtr="0">
              <a:noAutofit/>
            </a:bodyPr>
            <a:lstStyle/>
            <a:p>
              <a:r>
                <a:rPr lang="en"/>
                <a:t>Azure Functions</a:t>
              </a:r>
              <a:endParaRPr/>
            </a:p>
          </p:txBody>
        </p:sp>
      </p:grpSp>
      <p:grpSp>
        <p:nvGrpSpPr>
          <p:cNvPr id="502" name="Shape 502"/>
          <p:cNvGrpSpPr/>
          <p:nvPr/>
        </p:nvGrpSpPr>
        <p:grpSpPr>
          <a:xfrm>
            <a:off x="4419600" y="742950"/>
            <a:ext cx="1164251" cy="1631308"/>
            <a:chOff x="3137175" y="2356749"/>
            <a:chExt cx="1552749" cy="1838301"/>
          </a:xfrm>
        </p:grpSpPr>
        <p:pic>
          <p:nvPicPr>
            <p:cNvPr id="503" name="Shape 503"/>
            <p:cNvPicPr preferRelativeResize="0"/>
            <p:nvPr/>
          </p:nvPicPr>
          <p:blipFill>
            <a:blip r:embed="rId5">
              <a:alphaModFix/>
            </a:blip>
            <a:stretch>
              <a:fillRect/>
            </a:stretch>
          </p:blipFill>
          <p:spPr>
            <a:xfrm>
              <a:off x="3218725" y="2356749"/>
              <a:ext cx="1471199" cy="1421006"/>
            </a:xfrm>
            <a:prstGeom prst="rect">
              <a:avLst/>
            </a:prstGeom>
            <a:noFill/>
            <a:ln>
              <a:noFill/>
            </a:ln>
          </p:spPr>
        </p:pic>
        <p:sp>
          <p:nvSpPr>
            <p:cNvPr id="504" name="Shape 504"/>
            <p:cNvSpPr txBox="1"/>
            <p:nvPr/>
          </p:nvSpPr>
          <p:spPr>
            <a:xfrm>
              <a:off x="3137175" y="3777750"/>
              <a:ext cx="1552500" cy="417300"/>
            </a:xfrm>
            <a:prstGeom prst="rect">
              <a:avLst/>
            </a:prstGeom>
            <a:noFill/>
            <a:ln>
              <a:noFill/>
            </a:ln>
          </p:spPr>
          <p:txBody>
            <a:bodyPr spcFirstLastPara="1" wrap="square" lIns="91425" tIns="91425" rIns="91425" bIns="91425" anchor="ctr" anchorCtr="0">
              <a:noAutofit/>
            </a:bodyPr>
            <a:lstStyle/>
            <a:p>
              <a:r>
                <a:rPr lang="en">
                  <a:solidFill>
                    <a:schemeClr val="dk1"/>
                  </a:solidFill>
                </a:rPr>
                <a:t>AWS Lambda</a:t>
              </a:r>
              <a:endParaRPr>
                <a:solidFill>
                  <a:schemeClr val="dk1"/>
                </a:solidFill>
              </a:endParaRPr>
            </a:p>
          </p:txBody>
        </p:sp>
      </p:grpSp>
      <p:pic>
        <p:nvPicPr>
          <p:cNvPr id="505" name="Shape 505"/>
          <p:cNvPicPr preferRelativeResize="0"/>
          <p:nvPr/>
        </p:nvPicPr>
        <p:blipFill>
          <a:blip r:embed="rId6">
            <a:alphaModFix/>
          </a:blip>
          <a:stretch>
            <a:fillRect/>
          </a:stretch>
        </p:blipFill>
        <p:spPr>
          <a:xfrm>
            <a:off x="327098" y="906813"/>
            <a:ext cx="2613476" cy="571375"/>
          </a:xfrm>
          <a:prstGeom prst="rect">
            <a:avLst/>
          </a:prstGeom>
          <a:noFill/>
          <a:ln>
            <a:noFill/>
          </a:ln>
        </p:spPr>
      </p:pic>
      <p:grpSp>
        <p:nvGrpSpPr>
          <p:cNvPr id="506" name="Shape 506"/>
          <p:cNvGrpSpPr/>
          <p:nvPr/>
        </p:nvGrpSpPr>
        <p:grpSpPr>
          <a:xfrm>
            <a:off x="6782547" y="2101476"/>
            <a:ext cx="1552800" cy="1195474"/>
            <a:chOff x="6664600" y="3170076"/>
            <a:chExt cx="1552800" cy="1195474"/>
          </a:xfrm>
        </p:grpSpPr>
        <p:pic>
          <p:nvPicPr>
            <p:cNvPr id="507" name="Shape 507"/>
            <p:cNvPicPr preferRelativeResize="0"/>
            <p:nvPr/>
          </p:nvPicPr>
          <p:blipFill>
            <a:blip r:embed="rId7">
              <a:alphaModFix/>
            </a:blip>
            <a:stretch>
              <a:fillRect/>
            </a:stretch>
          </p:blipFill>
          <p:spPr>
            <a:xfrm>
              <a:off x="6664600" y="3170076"/>
              <a:ext cx="1552750" cy="769774"/>
            </a:xfrm>
            <a:prstGeom prst="rect">
              <a:avLst/>
            </a:prstGeom>
            <a:noFill/>
            <a:ln>
              <a:noFill/>
            </a:ln>
          </p:spPr>
        </p:pic>
        <p:sp>
          <p:nvSpPr>
            <p:cNvPr id="508" name="Shape 508"/>
            <p:cNvSpPr txBox="1"/>
            <p:nvPr/>
          </p:nvSpPr>
          <p:spPr>
            <a:xfrm>
              <a:off x="6664600" y="3939850"/>
              <a:ext cx="1552800" cy="425700"/>
            </a:xfrm>
            <a:prstGeom prst="rect">
              <a:avLst/>
            </a:prstGeom>
            <a:noFill/>
            <a:ln>
              <a:noFill/>
            </a:ln>
          </p:spPr>
          <p:txBody>
            <a:bodyPr spcFirstLastPara="1" wrap="square" lIns="91425" tIns="91425" rIns="91425" bIns="91425" anchor="t" anchorCtr="0">
              <a:noAutofit/>
            </a:bodyPr>
            <a:lstStyle/>
            <a:p>
              <a:r>
                <a:rPr lang="en"/>
                <a:t>Kubernetes</a:t>
              </a:r>
              <a:endParaRPr/>
            </a:p>
          </p:txBody>
        </p:sp>
      </p:grpSp>
      <p:grpSp>
        <p:nvGrpSpPr>
          <p:cNvPr id="509" name="Shape 509"/>
          <p:cNvGrpSpPr/>
          <p:nvPr/>
        </p:nvGrpSpPr>
        <p:grpSpPr>
          <a:xfrm>
            <a:off x="4453823" y="2641276"/>
            <a:ext cx="2086925" cy="1775750"/>
            <a:chOff x="4299375" y="3183400"/>
            <a:chExt cx="2086925" cy="1775750"/>
          </a:xfrm>
        </p:grpSpPr>
        <p:pic>
          <p:nvPicPr>
            <p:cNvPr id="510" name="Shape 510"/>
            <p:cNvPicPr preferRelativeResize="0"/>
            <p:nvPr/>
          </p:nvPicPr>
          <p:blipFill>
            <a:blip r:embed="rId8">
              <a:alphaModFix/>
            </a:blip>
            <a:stretch>
              <a:fillRect/>
            </a:stretch>
          </p:blipFill>
          <p:spPr>
            <a:xfrm>
              <a:off x="4299375" y="3183400"/>
              <a:ext cx="2086925" cy="1624934"/>
            </a:xfrm>
            <a:prstGeom prst="rect">
              <a:avLst/>
            </a:prstGeom>
            <a:noFill/>
            <a:ln>
              <a:noFill/>
            </a:ln>
          </p:spPr>
        </p:pic>
        <p:sp>
          <p:nvSpPr>
            <p:cNvPr id="511" name="Shape 511"/>
            <p:cNvSpPr txBox="1"/>
            <p:nvPr/>
          </p:nvSpPr>
          <p:spPr>
            <a:xfrm>
              <a:off x="4558400" y="4533450"/>
              <a:ext cx="1757400" cy="425700"/>
            </a:xfrm>
            <a:prstGeom prst="rect">
              <a:avLst/>
            </a:prstGeom>
            <a:noFill/>
            <a:ln>
              <a:noFill/>
            </a:ln>
          </p:spPr>
          <p:txBody>
            <a:bodyPr spcFirstLastPara="1" wrap="square" lIns="91425" tIns="91425" rIns="91425" bIns="91425" anchor="t" anchorCtr="0">
              <a:noAutofit/>
            </a:bodyPr>
            <a:lstStyle/>
            <a:p>
              <a:r>
                <a:rPr lang="en" dirty="0"/>
                <a:t>Google Functions</a:t>
              </a:r>
              <a:endParaRPr dirty="0"/>
            </a:p>
          </p:txBody>
        </p:sp>
      </p:grpSp>
      <p:pic>
        <p:nvPicPr>
          <p:cNvPr id="512" name="Shape 512"/>
          <p:cNvPicPr preferRelativeResize="0"/>
          <p:nvPr/>
        </p:nvPicPr>
        <p:blipFill>
          <a:blip r:embed="rId9">
            <a:alphaModFix/>
          </a:blip>
          <a:stretch>
            <a:fillRect/>
          </a:stretch>
        </p:blipFill>
        <p:spPr>
          <a:xfrm>
            <a:off x="266397" y="1682489"/>
            <a:ext cx="828675" cy="828675"/>
          </a:xfrm>
          <a:prstGeom prst="rect">
            <a:avLst/>
          </a:prstGeom>
          <a:noFill/>
          <a:ln>
            <a:noFill/>
          </a:ln>
        </p:spPr>
      </p:pic>
      <p:grpSp>
        <p:nvGrpSpPr>
          <p:cNvPr id="513" name="Shape 513"/>
          <p:cNvGrpSpPr/>
          <p:nvPr/>
        </p:nvGrpSpPr>
        <p:grpSpPr>
          <a:xfrm>
            <a:off x="2745026" y="3095912"/>
            <a:ext cx="1089777" cy="1195491"/>
            <a:chOff x="2968521" y="3940612"/>
            <a:chExt cx="910500" cy="1168613"/>
          </a:xfrm>
        </p:grpSpPr>
        <p:pic>
          <p:nvPicPr>
            <p:cNvPr id="514" name="Shape 514"/>
            <p:cNvPicPr preferRelativeResize="0"/>
            <p:nvPr/>
          </p:nvPicPr>
          <p:blipFill>
            <a:blip r:embed="rId10">
              <a:alphaModFix/>
            </a:blip>
            <a:stretch>
              <a:fillRect/>
            </a:stretch>
          </p:blipFill>
          <p:spPr>
            <a:xfrm>
              <a:off x="2991275" y="3940612"/>
              <a:ext cx="828676" cy="803812"/>
            </a:xfrm>
            <a:prstGeom prst="rect">
              <a:avLst/>
            </a:prstGeom>
            <a:noFill/>
            <a:ln>
              <a:noFill/>
            </a:ln>
          </p:spPr>
        </p:pic>
        <p:sp>
          <p:nvSpPr>
            <p:cNvPr id="515" name="Shape 515"/>
            <p:cNvSpPr txBox="1"/>
            <p:nvPr/>
          </p:nvSpPr>
          <p:spPr>
            <a:xfrm>
              <a:off x="2968521" y="4744425"/>
              <a:ext cx="910500" cy="364800"/>
            </a:xfrm>
            <a:prstGeom prst="rect">
              <a:avLst/>
            </a:prstGeom>
            <a:noFill/>
            <a:ln>
              <a:noFill/>
            </a:ln>
          </p:spPr>
          <p:txBody>
            <a:bodyPr spcFirstLastPara="1" wrap="square" lIns="91425" tIns="91425" rIns="91425" bIns="91425" anchor="ctr" anchorCtr="0">
              <a:noAutofit/>
            </a:bodyPr>
            <a:lstStyle/>
            <a:p>
              <a:r>
                <a:rPr lang="en">
                  <a:solidFill>
                    <a:schemeClr val="dk1"/>
                  </a:solidFill>
                </a:rPr>
                <a:t>Red-Hat</a:t>
              </a:r>
              <a:endParaRPr>
                <a:solidFill>
                  <a:schemeClr val="dk1"/>
                </a:solidFill>
              </a:endParaRPr>
            </a:p>
          </p:txBody>
        </p:sp>
      </p:grpSp>
      <p:pic>
        <p:nvPicPr>
          <p:cNvPr id="516" name="Shape 516"/>
          <p:cNvPicPr preferRelativeResize="0"/>
          <p:nvPr/>
        </p:nvPicPr>
        <p:blipFill>
          <a:blip r:embed="rId11">
            <a:alphaModFix/>
          </a:blip>
          <a:stretch>
            <a:fillRect/>
          </a:stretch>
        </p:blipFill>
        <p:spPr>
          <a:xfrm>
            <a:off x="6879473" y="534501"/>
            <a:ext cx="636625" cy="636625"/>
          </a:xfrm>
          <a:prstGeom prst="rect">
            <a:avLst/>
          </a:prstGeom>
          <a:noFill/>
          <a:ln>
            <a:noFill/>
          </a:ln>
        </p:spPr>
      </p:pic>
      <p:grpSp>
        <p:nvGrpSpPr>
          <p:cNvPr id="517" name="Shape 517"/>
          <p:cNvGrpSpPr/>
          <p:nvPr/>
        </p:nvGrpSpPr>
        <p:grpSpPr>
          <a:xfrm>
            <a:off x="363204" y="2859500"/>
            <a:ext cx="1856100" cy="1256331"/>
            <a:chOff x="419007" y="3869800"/>
            <a:chExt cx="1856100" cy="1256331"/>
          </a:xfrm>
        </p:grpSpPr>
        <p:pic>
          <p:nvPicPr>
            <p:cNvPr id="518" name="Shape 518"/>
            <p:cNvPicPr preferRelativeResize="0"/>
            <p:nvPr/>
          </p:nvPicPr>
          <p:blipFill>
            <a:blip r:embed="rId12">
              <a:alphaModFix/>
            </a:blip>
            <a:stretch>
              <a:fillRect/>
            </a:stretch>
          </p:blipFill>
          <p:spPr>
            <a:xfrm>
              <a:off x="847525" y="3869800"/>
              <a:ext cx="874625" cy="874625"/>
            </a:xfrm>
            <a:prstGeom prst="rect">
              <a:avLst/>
            </a:prstGeom>
            <a:noFill/>
            <a:ln>
              <a:noFill/>
            </a:ln>
          </p:spPr>
        </p:pic>
        <p:sp>
          <p:nvSpPr>
            <p:cNvPr id="519" name="Shape 519"/>
            <p:cNvSpPr txBox="1"/>
            <p:nvPr/>
          </p:nvSpPr>
          <p:spPr>
            <a:xfrm>
              <a:off x="419007" y="4761331"/>
              <a:ext cx="1856100" cy="364800"/>
            </a:xfrm>
            <a:prstGeom prst="rect">
              <a:avLst/>
            </a:prstGeom>
            <a:noFill/>
            <a:ln>
              <a:noFill/>
            </a:ln>
          </p:spPr>
          <p:txBody>
            <a:bodyPr spcFirstLastPara="1" wrap="square" lIns="91425" tIns="91425" rIns="91425" bIns="91425" anchor="ctr" anchorCtr="0">
              <a:noAutofit/>
            </a:bodyPr>
            <a:lstStyle/>
            <a:p>
              <a:r>
                <a:rPr lang="en" dirty="0">
                  <a:solidFill>
                    <a:schemeClr val="dk1"/>
                  </a:solidFill>
                </a:rPr>
                <a:t>IBM Cloud Functions</a:t>
              </a:r>
              <a:endParaRPr dirty="0">
                <a:solidFill>
                  <a:schemeClr val="dk1"/>
                </a:solidFill>
              </a:endParaRPr>
            </a:p>
          </p:txBody>
        </p:sp>
      </p:grpSp>
      <p:pic>
        <p:nvPicPr>
          <p:cNvPr id="520" name="Shape 520"/>
          <p:cNvPicPr preferRelativeResize="0"/>
          <p:nvPr/>
        </p:nvPicPr>
        <p:blipFill>
          <a:blip r:embed="rId13">
            <a:alphaModFix/>
          </a:blip>
          <a:stretch>
            <a:fillRect/>
          </a:stretch>
        </p:blipFill>
        <p:spPr>
          <a:xfrm>
            <a:off x="6879473" y="3512236"/>
            <a:ext cx="1586900" cy="661208"/>
          </a:xfrm>
          <a:prstGeom prst="rect">
            <a:avLst/>
          </a:prstGeom>
          <a:noFill/>
          <a:ln>
            <a:noFill/>
          </a:ln>
        </p:spPr>
      </p:pic>
    </p:spTree>
    <p:extLst>
      <p:ext uri="{BB962C8B-B14F-4D97-AF65-F5344CB8AC3E}">
        <p14:creationId xmlns:p14="http://schemas.microsoft.com/office/powerpoint/2010/main" val="1718364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06793E-331D-7344-8032-D871C66A0201}"/>
              </a:ext>
            </a:extLst>
          </p:cNvPr>
          <p:cNvSpPr>
            <a:spLocks noGrp="1"/>
          </p:cNvSpPr>
          <p:nvPr>
            <p:ph idx="1"/>
          </p:nvPr>
        </p:nvSpPr>
        <p:spPr/>
        <p:txBody>
          <a:bodyPr/>
          <a:lstStyle/>
          <a:p>
            <a:r>
              <a:rPr lang="en-US" dirty="0"/>
              <a:t>We are going to do it manually to understand the process/steps.</a:t>
            </a:r>
          </a:p>
          <a:p>
            <a:pPr lvl="1"/>
            <a:r>
              <a:rPr lang="en-US" dirty="0"/>
              <a:t>Do through the console starting with a template.</a:t>
            </a:r>
          </a:p>
          <a:p>
            <a:pPr lvl="1"/>
            <a:r>
              <a:rPr lang="en-US" dirty="0"/>
              <a:t>Publish through API GW</a:t>
            </a:r>
          </a:p>
          <a:p>
            <a:pPr lvl="1"/>
            <a:r>
              <a:rPr lang="en-US" dirty="0"/>
              <a:t>Explain the concepts of events and how we will use.</a:t>
            </a:r>
          </a:p>
          <a:p>
            <a:r>
              <a:rPr lang="en-US" dirty="0"/>
              <a:t>There are several more complete approaches:</a:t>
            </a:r>
          </a:p>
          <a:p>
            <a:pPr lvl="1"/>
            <a:r>
              <a:rPr lang="en-US" dirty="0"/>
              <a:t>Pipelines</a:t>
            </a:r>
          </a:p>
          <a:p>
            <a:pPr lvl="1"/>
            <a:r>
              <a:rPr lang="en-US" dirty="0"/>
              <a:t>Serverless Framework</a:t>
            </a:r>
            <a:br>
              <a:rPr lang="en-US" dirty="0"/>
            </a:br>
            <a:r>
              <a:rPr lang="en-US" dirty="0"/>
              <a:t>(</a:t>
            </a:r>
            <a:r>
              <a:rPr lang="en-US" dirty="0">
                <a:hlinkClick r:id="rId2"/>
              </a:rPr>
              <a:t>https://www.serverless.com/framework/docs/providers/aws/guide/intro</a:t>
            </a:r>
            <a:r>
              <a:rPr lang="en-US" dirty="0"/>
              <a:t>)</a:t>
            </a:r>
          </a:p>
          <a:p>
            <a:pPr lvl="1"/>
            <a:r>
              <a:rPr lang="en-US" dirty="0"/>
              <a:t>AWS Toolkit for PyCharm</a:t>
            </a:r>
            <a:br>
              <a:rPr lang="en-US" dirty="0"/>
            </a:br>
            <a:r>
              <a:rPr lang="en-US" dirty="0"/>
              <a:t>(</a:t>
            </a:r>
            <a:r>
              <a:rPr lang="en-US" dirty="0">
                <a:hlinkClick r:id="rId3"/>
              </a:rPr>
              <a:t>https://aws.amazon.com/pycharm/</a:t>
            </a:r>
            <a:r>
              <a:rPr lang="en-US" dirty="0"/>
              <a:t>)</a:t>
            </a:r>
          </a:p>
          <a:p>
            <a:r>
              <a:rPr lang="en-US" dirty="0"/>
              <a:t>We will explore some of these ... ...</a:t>
            </a:r>
          </a:p>
        </p:txBody>
      </p:sp>
      <p:sp>
        <p:nvSpPr>
          <p:cNvPr id="3" name="Title 2">
            <a:extLst>
              <a:ext uri="{FF2B5EF4-FFF2-40B4-BE49-F238E27FC236}">
                <a16:creationId xmlns:a16="http://schemas.microsoft.com/office/drawing/2014/main" id="{20809548-7523-EA4D-8C31-D3B9FC79C7C0}"/>
              </a:ext>
            </a:extLst>
          </p:cNvPr>
          <p:cNvSpPr>
            <a:spLocks noGrp="1"/>
          </p:cNvSpPr>
          <p:nvPr>
            <p:ph type="title"/>
          </p:nvPr>
        </p:nvSpPr>
        <p:spPr/>
        <p:txBody>
          <a:bodyPr/>
          <a:lstStyle/>
          <a:p>
            <a:r>
              <a:rPr lang="en-US" dirty="0"/>
              <a:t>Let’s Build a Lambda Function</a:t>
            </a:r>
          </a:p>
        </p:txBody>
      </p:sp>
    </p:spTree>
    <p:extLst>
      <p:ext uri="{BB962C8B-B14F-4D97-AF65-F5344CB8AC3E}">
        <p14:creationId xmlns:p14="http://schemas.microsoft.com/office/powerpoint/2010/main" val="3729227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Data-as-a-Service</a:t>
            </a:r>
            <a:endParaRPr lang="en-US" altLang="en-US" sz="1600" i="1" dirty="0">
              <a:solidFill>
                <a:schemeClr val="bg1"/>
              </a:solidFill>
            </a:endParaRPr>
          </a:p>
        </p:txBody>
      </p:sp>
      <p:sp>
        <p:nvSpPr>
          <p:cNvPr id="8" name="TextBox 11">
            <a:extLst>
              <a:ext uri="{FF2B5EF4-FFF2-40B4-BE49-F238E27FC236}">
                <a16:creationId xmlns:a16="http://schemas.microsoft.com/office/drawing/2014/main" id="{33D3DB4D-DED8-E541-867F-CEF80ED3E18E}"/>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Microservices, REST, Containers, PaaS, S3</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85469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FF8734-2CB1-490A-4615-3248EE32BD8C}"/>
              </a:ext>
            </a:extLst>
          </p:cNvPr>
          <p:cNvSpPr>
            <a:spLocks noGrp="1"/>
          </p:cNvSpPr>
          <p:nvPr>
            <p:ph type="title"/>
          </p:nvPr>
        </p:nvSpPr>
        <p:spPr/>
        <p:txBody>
          <a:bodyPr/>
          <a:lstStyle/>
          <a:p>
            <a:r>
              <a:rPr lang="en-US" dirty="0"/>
              <a:t>Cloud Concepts – One Perspective</a:t>
            </a:r>
          </a:p>
        </p:txBody>
      </p:sp>
      <p:pic>
        <p:nvPicPr>
          <p:cNvPr id="4" name="Picture 3">
            <a:extLst>
              <a:ext uri="{FF2B5EF4-FFF2-40B4-BE49-F238E27FC236}">
                <a16:creationId xmlns:a16="http://schemas.microsoft.com/office/drawing/2014/main" id="{623AD378-16F7-D395-7035-138B244F9337}"/>
              </a:ext>
            </a:extLst>
          </p:cNvPr>
          <p:cNvPicPr>
            <a:picLocks noChangeAspect="1"/>
          </p:cNvPicPr>
          <p:nvPr/>
        </p:nvPicPr>
        <p:blipFill>
          <a:blip r:embed="rId2"/>
          <a:stretch>
            <a:fillRect/>
          </a:stretch>
        </p:blipFill>
        <p:spPr>
          <a:xfrm>
            <a:off x="838200" y="590550"/>
            <a:ext cx="6966052" cy="4095750"/>
          </a:xfrm>
          <a:prstGeom prst="rect">
            <a:avLst/>
          </a:prstGeom>
        </p:spPr>
      </p:pic>
      <p:sp>
        <p:nvSpPr>
          <p:cNvPr id="5" name="TextBox 4">
            <a:extLst>
              <a:ext uri="{FF2B5EF4-FFF2-40B4-BE49-F238E27FC236}">
                <a16:creationId xmlns:a16="http://schemas.microsoft.com/office/drawing/2014/main" id="{80D6BE0E-A285-4EDD-440C-F4868B1D79D7}"/>
              </a:ext>
            </a:extLst>
          </p:cNvPr>
          <p:cNvSpPr txBox="1"/>
          <p:nvPr/>
        </p:nvSpPr>
        <p:spPr>
          <a:xfrm>
            <a:off x="571500" y="971550"/>
            <a:ext cx="7499451" cy="276999"/>
          </a:xfrm>
          <a:prstGeom prst="rect">
            <a:avLst/>
          </a:prstGeom>
          <a:noFill/>
        </p:spPr>
        <p:txBody>
          <a:bodyPr wrap="square">
            <a:spAutoFit/>
          </a:bodyPr>
          <a:lstStyle/>
          <a:p>
            <a:r>
              <a:rPr lang="en-US" sz="1200" dirty="0"/>
              <a:t>http://</a:t>
            </a:r>
            <a:r>
              <a:rPr lang="en-US" sz="1200" dirty="0" err="1"/>
              <a:t>www.theenterprisearchitect.eu</a:t>
            </a:r>
            <a:r>
              <a:rPr lang="en-US" sz="1200" dirty="0"/>
              <a:t>/blog/2013/10/12/the-cloud-landscape-described-categorized-and-compared/</a:t>
            </a:r>
          </a:p>
        </p:txBody>
      </p:sp>
    </p:spTree>
    <p:extLst>
      <p:ext uri="{BB962C8B-B14F-4D97-AF65-F5344CB8AC3E}">
        <p14:creationId xmlns:p14="http://schemas.microsoft.com/office/powerpoint/2010/main" val="4069268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32ADC1-6117-4E91-D190-8BA87CF8AC6B}"/>
              </a:ext>
            </a:extLst>
          </p:cNvPr>
          <p:cNvPicPr>
            <a:picLocks noChangeAspect="1"/>
          </p:cNvPicPr>
          <p:nvPr/>
        </p:nvPicPr>
        <p:blipFill>
          <a:blip r:embed="rId2"/>
          <a:stretch>
            <a:fillRect/>
          </a:stretch>
        </p:blipFill>
        <p:spPr>
          <a:xfrm>
            <a:off x="685800" y="1885950"/>
            <a:ext cx="7315200" cy="2222959"/>
          </a:xfrm>
          <a:prstGeom prst="rect">
            <a:avLst/>
          </a:prstGeom>
        </p:spPr>
      </p:pic>
      <p:sp>
        <p:nvSpPr>
          <p:cNvPr id="2" name="Content Placeholder 1">
            <a:extLst>
              <a:ext uri="{FF2B5EF4-FFF2-40B4-BE49-F238E27FC236}">
                <a16:creationId xmlns:a16="http://schemas.microsoft.com/office/drawing/2014/main" id="{521A9BEB-25CB-E8B1-DDE9-7C25C3046DE5}"/>
              </a:ext>
            </a:extLst>
          </p:cNvPr>
          <p:cNvSpPr>
            <a:spLocks noGrp="1"/>
          </p:cNvSpPr>
          <p:nvPr>
            <p:ph idx="1"/>
          </p:nvPr>
        </p:nvSpPr>
        <p:spPr>
          <a:xfrm>
            <a:off x="152400" y="590550"/>
            <a:ext cx="8839200" cy="1371600"/>
          </a:xfrm>
        </p:spPr>
        <p:txBody>
          <a:bodyPr/>
          <a:lstStyle/>
          <a:p>
            <a:pPr marL="0" indent="0">
              <a:buNone/>
            </a:pPr>
            <a:r>
              <a:rPr lang="en-US" sz="1400" dirty="0"/>
              <a:t>“A cloud database is a database that typically runs on a cloud computing platform and access to the database is provided as-a-service. There are two common deployment models: users can run databases on the cloud independently, using a virtual machine image, or they can purchase access to a database service, maintained by a cloud database provider. Of the databases available on the cloud, some are SQL-based and some use a NoSQL data model.</a:t>
            </a:r>
          </a:p>
          <a:p>
            <a:pPr marL="0" indent="0">
              <a:buNone/>
            </a:pPr>
            <a:r>
              <a:rPr lang="en-US" sz="1400" dirty="0"/>
              <a:t>Database services take care of scalability and high availability of the database. Database services make the underlying software-stack transparent to the user.” (Wikipedia)</a:t>
            </a:r>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r>
              <a:rPr lang="en-US" sz="1400" dirty="0"/>
              <a:t>Let’s take a look at 3: Relational Data Service, </a:t>
            </a:r>
            <a:r>
              <a:rPr lang="en-US" sz="1400" strike="sngStrike" dirty="0"/>
              <a:t>Dynamo DB, MongoDB (Compass)</a:t>
            </a:r>
          </a:p>
          <a:p>
            <a:pPr marL="0" indent="0">
              <a:buNone/>
            </a:pPr>
            <a:endParaRPr lang="en-US" sz="1800" dirty="0"/>
          </a:p>
        </p:txBody>
      </p:sp>
      <p:sp>
        <p:nvSpPr>
          <p:cNvPr id="3" name="Title 2">
            <a:extLst>
              <a:ext uri="{FF2B5EF4-FFF2-40B4-BE49-F238E27FC236}">
                <a16:creationId xmlns:a16="http://schemas.microsoft.com/office/drawing/2014/main" id="{99A99FB0-D7EF-701E-F203-D4876C943E6E}"/>
              </a:ext>
            </a:extLst>
          </p:cNvPr>
          <p:cNvSpPr>
            <a:spLocks noGrp="1"/>
          </p:cNvSpPr>
          <p:nvPr>
            <p:ph type="title"/>
          </p:nvPr>
        </p:nvSpPr>
        <p:spPr/>
        <p:txBody>
          <a:bodyPr/>
          <a:lstStyle/>
          <a:p>
            <a:r>
              <a:rPr lang="en-US" dirty="0"/>
              <a:t>Database-as-a-Service</a:t>
            </a:r>
          </a:p>
        </p:txBody>
      </p:sp>
    </p:spTree>
    <p:extLst>
      <p:ext uri="{BB962C8B-B14F-4D97-AF65-F5344CB8AC3E}">
        <p14:creationId xmlns:p14="http://schemas.microsoft.com/office/powerpoint/2010/main" val="3226555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B63BF7-EF74-21A1-D999-FA9C5C75E0D1}"/>
              </a:ext>
            </a:extLst>
          </p:cNvPr>
          <p:cNvSpPr>
            <a:spLocks noGrp="1"/>
          </p:cNvSpPr>
          <p:nvPr>
            <p:ph idx="1"/>
          </p:nvPr>
        </p:nvSpPr>
        <p:spPr/>
        <p:txBody>
          <a:bodyPr/>
          <a:lstStyle/>
          <a:p>
            <a:r>
              <a:rPr lang="en-US" dirty="0"/>
              <a:t>RDS</a:t>
            </a:r>
          </a:p>
          <a:p>
            <a:r>
              <a:rPr lang="en-US" dirty="0"/>
              <a:t>Setup and configuration</a:t>
            </a:r>
          </a:p>
          <a:p>
            <a:r>
              <a:rPr lang="en-US" dirty="0" err="1"/>
              <a:t>DataGrip</a:t>
            </a:r>
            <a:endParaRPr lang="en-US" dirty="0"/>
          </a:p>
          <a:p>
            <a:r>
              <a:rPr lang="en-US" dirty="0"/>
              <a:t>Use from a program</a:t>
            </a:r>
          </a:p>
          <a:p>
            <a:r>
              <a:rPr lang="en-US" dirty="0"/>
              <a:t>Google equivalent.</a:t>
            </a:r>
          </a:p>
        </p:txBody>
      </p:sp>
      <p:sp>
        <p:nvSpPr>
          <p:cNvPr id="3" name="Title 2">
            <a:extLst>
              <a:ext uri="{FF2B5EF4-FFF2-40B4-BE49-F238E27FC236}">
                <a16:creationId xmlns:a16="http://schemas.microsoft.com/office/drawing/2014/main" id="{A1535C19-14C3-0FE1-F285-09E17086BA35}"/>
              </a:ext>
            </a:extLst>
          </p:cNvPr>
          <p:cNvSpPr>
            <a:spLocks noGrp="1"/>
          </p:cNvSpPr>
          <p:nvPr>
            <p:ph type="title"/>
          </p:nvPr>
        </p:nvSpPr>
        <p:spPr/>
        <p:txBody>
          <a:bodyPr/>
          <a:lstStyle/>
          <a:p>
            <a:r>
              <a:rPr lang="en-US" dirty="0"/>
              <a:t>Walkthrough</a:t>
            </a:r>
          </a:p>
        </p:txBody>
      </p:sp>
    </p:spTree>
    <p:extLst>
      <p:ext uri="{BB962C8B-B14F-4D97-AF65-F5344CB8AC3E}">
        <p14:creationId xmlns:p14="http://schemas.microsoft.com/office/powerpoint/2010/main" val="8747306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Diagram of First Major Deliverable</a:t>
            </a:r>
            <a:br>
              <a:rPr lang="en-US" altLang="en-US" sz="2800" i="1" dirty="0">
                <a:solidFill>
                  <a:schemeClr val="bg1"/>
                </a:solidFill>
              </a:rPr>
            </a:br>
            <a:r>
              <a:rPr lang="en-US" altLang="en-US" sz="2800" i="1" dirty="0">
                <a:solidFill>
                  <a:schemeClr val="bg1"/>
                </a:solidFill>
              </a:rPr>
              <a:t>and</a:t>
            </a:r>
            <a:br>
              <a:rPr lang="en-US" altLang="en-US" sz="2800" i="1" dirty="0">
                <a:solidFill>
                  <a:schemeClr val="bg1"/>
                </a:solidFill>
              </a:rPr>
            </a:br>
            <a:r>
              <a:rPr lang="en-US" altLang="en-US" sz="2800" i="1" dirty="0">
                <a:solidFill>
                  <a:schemeClr val="bg1"/>
                </a:solidFill>
              </a:rPr>
              <a:t>What I am Doing this Weekend</a:t>
            </a:r>
            <a:endParaRPr lang="en-US" altLang="en-US" sz="1600" i="1" dirty="0">
              <a:solidFill>
                <a:schemeClr val="bg1"/>
              </a:solidFill>
            </a:endParaRPr>
          </a:p>
        </p:txBody>
      </p:sp>
      <p:sp>
        <p:nvSpPr>
          <p:cNvPr id="8" name="TextBox 11">
            <a:extLst>
              <a:ext uri="{FF2B5EF4-FFF2-40B4-BE49-F238E27FC236}">
                <a16:creationId xmlns:a16="http://schemas.microsoft.com/office/drawing/2014/main" id="{33D3DB4D-DED8-E541-867F-CEF80ED3E18E}"/>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Microservices, REST, Containers, PaaS, S3</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2371198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F913A6-FA10-67A8-8EC6-413D066AEEF1}"/>
              </a:ext>
            </a:extLst>
          </p:cNvPr>
          <p:cNvSpPr>
            <a:spLocks noGrp="1"/>
          </p:cNvSpPr>
          <p:nvPr>
            <p:ph idx="1"/>
          </p:nvPr>
        </p:nvSpPr>
        <p:spPr/>
        <p:txBody>
          <a:bodyPr/>
          <a:lstStyle/>
          <a:p>
            <a:r>
              <a:rPr lang="en-US" dirty="0"/>
              <a:t>Full Stack Web Application:</a:t>
            </a:r>
          </a:p>
          <a:p>
            <a:pPr lvl="1"/>
            <a:r>
              <a:rPr lang="en-US" dirty="0"/>
              <a:t>Overview</a:t>
            </a:r>
          </a:p>
          <a:p>
            <a:pPr lvl="1"/>
            <a:r>
              <a:rPr lang="en-US" dirty="0"/>
              <a:t>Walkthrough</a:t>
            </a:r>
          </a:p>
          <a:p>
            <a:pPr lvl="1"/>
            <a:r>
              <a:rPr lang="en-US" dirty="0"/>
              <a:t>Mapping Layers to the Cloud</a:t>
            </a:r>
          </a:p>
          <a:p>
            <a:r>
              <a:rPr lang="en-US" dirty="0"/>
              <a:t>S3, BLOB Store and “Static” Web Content</a:t>
            </a:r>
          </a:p>
          <a:p>
            <a:pPr lvl="1"/>
            <a:r>
              <a:rPr lang="en-US" dirty="0"/>
              <a:t>Overview</a:t>
            </a:r>
          </a:p>
          <a:p>
            <a:pPr lvl="1"/>
            <a:r>
              <a:rPr lang="en-US" dirty="0"/>
              <a:t>Deployment and configuration</a:t>
            </a:r>
          </a:p>
          <a:p>
            <a:r>
              <a:rPr lang="en-US" dirty="0"/>
              <a:t>Platform-as-a-Service:</a:t>
            </a:r>
          </a:p>
          <a:p>
            <a:pPr lvl="1"/>
            <a:r>
              <a:rPr lang="en-US" dirty="0"/>
              <a:t>Concepts</a:t>
            </a:r>
          </a:p>
          <a:p>
            <a:pPr lvl="1"/>
            <a:r>
              <a:rPr lang="en-US" dirty="0"/>
              <a:t>Elastic beanstalk realization and details</a:t>
            </a:r>
          </a:p>
          <a:p>
            <a:pPr lvl="1"/>
            <a:r>
              <a:rPr lang="en-US" dirty="0"/>
              <a:t>Demo/Example</a:t>
            </a:r>
          </a:p>
        </p:txBody>
      </p:sp>
      <p:sp>
        <p:nvSpPr>
          <p:cNvPr id="3" name="Title 2">
            <a:extLst>
              <a:ext uri="{FF2B5EF4-FFF2-40B4-BE49-F238E27FC236}">
                <a16:creationId xmlns:a16="http://schemas.microsoft.com/office/drawing/2014/main" id="{C682FE98-A272-0ED6-AA49-E6E34920F63F}"/>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567107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2393"/>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Full Stack Web Application</a:t>
            </a:r>
            <a:endParaRPr lang="en-US" altLang="en-US" sz="1600" i="1" dirty="0">
              <a:solidFill>
                <a:schemeClr val="bg1"/>
              </a:solidFill>
            </a:endParaRPr>
          </a:p>
        </p:txBody>
      </p:sp>
      <p:sp>
        <p:nvSpPr>
          <p:cNvPr id="8" name="TextBox 11">
            <a:extLst>
              <a:ext uri="{FF2B5EF4-FFF2-40B4-BE49-F238E27FC236}">
                <a16:creationId xmlns:a16="http://schemas.microsoft.com/office/drawing/2014/main" id="{8102B9CC-7977-3A42-91F8-049EEB5A40A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4</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3 – CDN-PaaS-DBaaS</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2112959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04505A18-E3A8-CC4D-82B7-77D789F963F0}"/>
              </a:ext>
            </a:extLst>
          </p:cNvPr>
          <p:cNvSpPr>
            <a:spLocks noGrp="1"/>
          </p:cNvSpPr>
          <p:nvPr>
            <p:ph idx="1"/>
          </p:nvPr>
        </p:nvSpPr>
        <p:spPr>
          <a:xfrm>
            <a:off x="4423403" y="2550568"/>
            <a:ext cx="4568196" cy="2078582"/>
          </a:xfrm>
        </p:spPr>
        <p:txBody>
          <a:bodyPr/>
          <a:lstStyle/>
          <a:p>
            <a:r>
              <a:rPr lang="en-US" sz="1600" dirty="0" err="1">
                <a:solidFill>
                  <a:srgbClr val="0070C0"/>
                </a:solidFill>
              </a:rPr>
              <a:t>app.component</a:t>
            </a:r>
            <a:endParaRPr lang="en-US" sz="1600" dirty="0">
              <a:solidFill>
                <a:srgbClr val="0070C0"/>
              </a:solidFill>
            </a:endParaRPr>
          </a:p>
          <a:p>
            <a:r>
              <a:rPr lang="en-US" sz="1600" dirty="0" err="1">
                <a:solidFill>
                  <a:srgbClr val="FF0000"/>
                </a:solidFill>
              </a:rPr>
              <a:t>navbar.component</a:t>
            </a:r>
            <a:endParaRPr lang="en-US" sz="1600" dirty="0">
              <a:solidFill>
                <a:srgbClr val="FF0000"/>
              </a:solidFill>
            </a:endParaRPr>
          </a:p>
          <a:p>
            <a:r>
              <a:rPr lang="en-US" sz="1600" dirty="0" err="1">
                <a:solidFill>
                  <a:srgbClr val="00B050"/>
                </a:solidFill>
              </a:rPr>
              <a:t>imdbartist.component</a:t>
            </a:r>
            <a:endParaRPr lang="en-US" sz="1600" dirty="0">
              <a:solidFill>
                <a:srgbClr val="00B050"/>
              </a:solidFill>
            </a:endParaRPr>
          </a:p>
          <a:p>
            <a:pPr lvl="1"/>
            <a:r>
              <a:rPr lang="en-US" sz="1400" dirty="0">
                <a:solidFill>
                  <a:srgbClr val="00B050"/>
                </a:solidFill>
              </a:rPr>
              <a:t>Template (HTML)</a:t>
            </a:r>
          </a:p>
          <a:p>
            <a:pPr lvl="1"/>
            <a:r>
              <a:rPr lang="en-US" sz="1400" dirty="0">
                <a:solidFill>
                  <a:srgbClr val="00B050"/>
                </a:solidFill>
              </a:rPr>
              <a:t>CSS</a:t>
            </a:r>
          </a:p>
          <a:p>
            <a:pPr lvl="1"/>
            <a:r>
              <a:rPr lang="en-US" sz="1400" dirty="0">
                <a:solidFill>
                  <a:srgbClr val="00B050"/>
                </a:solidFill>
              </a:rPr>
              <a:t>Component implementation</a:t>
            </a:r>
          </a:p>
          <a:p>
            <a:pPr lvl="1"/>
            <a:r>
              <a:rPr lang="en-US" sz="1400" dirty="0">
                <a:solidFill>
                  <a:srgbClr val="00B050"/>
                </a:solidFill>
              </a:rPr>
              <a:t>Service</a:t>
            </a:r>
          </a:p>
        </p:txBody>
      </p:sp>
      <p:sp>
        <p:nvSpPr>
          <p:cNvPr id="5" name="Title 4">
            <a:extLst>
              <a:ext uri="{FF2B5EF4-FFF2-40B4-BE49-F238E27FC236}">
                <a16:creationId xmlns:a16="http://schemas.microsoft.com/office/drawing/2014/main" id="{BCC8A5FD-C05B-334D-B0E6-E1C5219A33AD}"/>
              </a:ext>
            </a:extLst>
          </p:cNvPr>
          <p:cNvSpPr>
            <a:spLocks noGrp="1"/>
          </p:cNvSpPr>
          <p:nvPr>
            <p:ph type="title"/>
          </p:nvPr>
        </p:nvSpPr>
        <p:spPr/>
        <p:txBody>
          <a:bodyPr/>
          <a:lstStyle/>
          <a:p>
            <a:r>
              <a:rPr lang="en-US" dirty="0"/>
              <a:t>Web Application Architecture</a:t>
            </a:r>
          </a:p>
        </p:txBody>
      </p:sp>
      <p:pic>
        <p:nvPicPr>
          <p:cNvPr id="7" name="Picture 6">
            <a:extLst>
              <a:ext uri="{FF2B5EF4-FFF2-40B4-BE49-F238E27FC236}">
                <a16:creationId xmlns:a16="http://schemas.microsoft.com/office/drawing/2014/main" id="{B1E6FCFD-6C5B-A845-BB20-2D33E9733635}"/>
              </a:ext>
            </a:extLst>
          </p:cNvPr>
          <p:cNvPicPr>
            <a:picLocks noChangeAspect="1"/>
          </p:cNvPicPr>
          <p:nvPr/>
        </p:nvPicPr>
        <p:blipFill>
          <a:blip r:embed="rId2"/>
          <a:stretch>
            <a:fillRect/>
          </a:stretch>
        </p:blipFill>
        <p:spPr>
          <a:xfrm>
            <a:off x="4670846" y="583545"/>
            <a:ext cx="4343400" cy="1608052"/>
          </a:xfrm>
          <a:prstGeom prst="rect">
            <a:avLst/>
          </a:prstGeom>
        </p:spPr>
      </p:pic>
      <p:sp>
        <p:nvSpPr>
          <p:cNvPr id="8" name="Rectangle 7">
            <a:extLst>
              <a:ext uri="{FF2B5EF4-FFF2-40B4-BE49-F238E27FC236}">
                <a16:creationId xmlns:a16="http://schemas.microsoft.com/office/drawing/2014/main" id="{7C4094F7-A07D-CA41-BA02-1E89183B4E11}"/>
              </a:ext>
            </a:extLst>
          </p:cNvPr>
          <p:cNvSpPr/>
          <p:nvPr/>
        </p:nvSpPr>
        <p:spPr>
          <a:xfrm>
            <a:off x="4798469" y="2106881"/>
            <a:ext cx="4292245" cy="253916"/>
          </a:xfrm>
          <a:prstGeom prst="rect">
            <a:avLst/>
          </a:prstGeom>
        </p:spPr>
        <p:txBody>
          <a:bodyPr wrap="square">
            <a:spAutoFit/>
          </a:bodyPr>
          <a:lstStyle/>
          <a:p>
            <a:r>
              <a:rPr lang="en-US" sz="1000" dirty="0"/>
              <a:t>https://</a:t>
            </a:r>
            <a:r>
              <a:rPr lang="en-US" sz="1000" dirty="0" err="1"/>
              <a:t>dzone.com</a:t>
            </a:r>
            <a:r>
              <a:rPr lang="en-US" sz="1000" dirty="0"/>
              <a:t>/articles/architectural-shift-in-web-applications-with-</a:t>
            </a:r>
            <a:r>
              <a:rPr lang="en-US" sz="1000" dirty="0" err="1"/>
              <a:t>emerg</a:t>
            </a:r>
            <a:endParaRPr lang="en-US" sz="1000" dirty="0"/>
          </a:p>
        </p:txBody>
      </p:sp>
      <p:pic>
        <p:nvPicPr>
          <p:cNvPr id="9" name="Picture 8">
            <a:extLst>
              <a:ext uri="{FF2B5EF4-FFF2-40B4-BE49-F238E27FC236}">
                <a16:creationId xmlns:a16="http://schemas.microsoft.com/office/drawing/2014/main" id="{6D19432E-D6DF-2B48-AF5F-675B54E2771E}"/>
              </a:ext>
            </a:extLst>
          </p:cNvPr>
          <p:cNvPicPr>
            <a:picLocks noChangeAspect="1"/>
          </p:cNvPicPr>
          <p:nvPr/>
        </p:nvPicPr>
        <p:blipFill>
          <a:blip r:embed="rId3"/>
          <a:stretch>
            <a:fillRect/>
          </a:stretch>
        </p:blipFill>
        <p:spPr>
          <a:xfrm>
            <a:off x="53286" y="512180"/>
            <a:ext cx="3397028" cy="1978534"/>
          </a:xfrm>
          <a:prstGeom prst="rect">
            <a:avLst/>
          </a:prstGeom>
        </p:spPr>
      </p:pic>
      <p:sp>
        <p:nvSpPr>
          <p:cNvPr id="10" name="Left Brace 9">
            <a:extLst>
              <a:ext uri="{FF2B5EF4-FFF2-40B4-BE49-F238E27FC236}">
                <a16:creationId xmlns:a16="http://schemas.microsoft.com/office/drawing/2014/main" id="{3E39380B-195F-304A-98A1-604991314D29}"/>
              </a:ext>
            </a:extLst>
          </p:cNvPr>
          <p:cNvSpPr/>
          <p:nvPr/>
        </p:nvSpPr>
        <p:spPr>
          <a:xfrm>
            <a:off x="4505884" y="583545"/>
            <a:ext cx="164962" cy="1835805"/>
          </a:xfrm>
          <a:prstGeom prst="leftBrace">
            <a:avLst>
              <a:gd name="adj1" fmla="val 8333"/>
              <a:gd name="adj2" fmla="val 5069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a:extLst>
              <a:ext uri="{FF2B5EF4-FFF2-40B4-BE49-F238E27FC236}">
                <a16:creationId xmlns:a16="http://schemas.microsoft.com/office/drawing/2014/main" id="{39AAA1AB-FF27-AF4F-BEB2-2F199FC0967B}"/>
              </a:ext>
            </a:extLst>
          </p:cNvPr>
          <p:cNvPicPr>
            <a:picLocks noChangeAspect="1"/>
          </p:cNvPicPr>
          <p:nvPr/>
        </p:nvPicPr>
        <p:blipFill>
          <a:blip r:embed="rId4"/>
          <a:stretch>
            <a:fillRect/>
          </a:stretch>
        </p:blipFill>
        <p:spPr>
          <a:xfrm>
            <a:off x="31439" y="2550569"/>
            <a:ext cx="4263690" cy="2107580"/>
          </a:xfrm>
          <a:prstGeom prst="rect">
            <a:avLst/>
          </a:prstGeom>
        </p:spPr>
      </p:pic>
      <p:sp>
        <p:nvSpPr>
          <p:cNvPr id="12" name="Right Arrow 11">
            <a:extLst>
              <a:ext uri="{FF2B5EF4-FFF2-40B4-BE49-F238E27FC236}">
                <a16:creationId xmlns:a16="http://schemas.microsoft.com/office/drawing/2014/main" id="{64598C58-4E9D-234B-9B77-CDBE2AC60532}"/>
              </a:ext>
            </a:extLst>
          </p:cNvPr>
          <p:cNvSpPr/>
          <p:nvPr/>
        </p:nvSpPr>
        <p:spPr>
          <a:xfrm>
            <a:off x="3509003" y="1404657"/>
            <a:ext cx="914400" cy="19357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445A3C6-0D1D-2947-8866-C91C7D45689F}"/>
              </a:ext>
            </a:extLst>
          </p:cNvPr>
          <p:cNvSpPr/>
          <p:nvPr/>
        </p:nvSpPr>
        <p:spPr>
          <a:xfrm>
            <a:off x="31439" y="2490714"/>
            <a:ext cx="4311961" cy="2167436"/>
          </a:xfrm>
          <a:prstGeom prst="rect">
            <a:avLst/>
          </a:prstGeom>
          <a:noFill/>
          <a:ln w="5715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2B9F220-75AF-2B45-A6F2-9FB17C711937}"/>
              </a:ext>
            </a:extLst>
          </p:cNvPr>
          <p:cNvSpPr/>
          <p:nvPr/>
        </p:nvSpPr>
        <p:spPr>
          <a:xfrm>
            <a:off x="42362" y="2550568"/>
            <a:ext cx="4241843" cy="193579"/>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9155E1-CF4B-4E4B-8257-859F19A42B45}"/>
              </a:ext>
            </a:extLst>
          </p:cNvPr>
          <p:cNvSpPr/>
          <p:nvPr/>
        </p:nvSpPr>
        <p:spPr>
          <a:xfrm>
            <a:off x="77421" y="2876550"/>
            <a:ext cx="4241843" cy="1447800"/>
          </a:xfrm>
          <a:prstGeom prst="rect">
            <a:avLst/>
          </a:prstGeom>
          <a:noFill/>
          <a:ln w="571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E85FE8BC-5128-C243-A356-BC21A6FA15EB}"/>
              </a:ext>
            </a:extLst>
          </p:cNvPr>
          <p:cNvSpPr/>
          <p:nvPr/>
        </p:nvSpPr>
        <p:spPr>
          <a:xfrm>
            <a:off x="7543800" y="3257550"/>
            <a:ext cx="1447799" cy="762000"/>
          </a:xfrm>
          <a:prstGeom prst="roundRect">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Show</a:t>
            </a:r>
            <a:br>
              <a:rPr lang="en-US" sz="1400" dirty="0"/>
            </a:br>
            <a:r>
              <a:rPr lang="en-US" sz="1400" dirty="0"/>
              <a:t>the</a:t>
            </a:r>
            <a:br>
              <a:rPr lang="en-US" sz="1400" dirty="0"/>
            </a:br>
            <a:r>
              <a:rPr lang="en-US" sz="1400" dirty="0"/>
              <a:t>Code</a:t>
            </a:r>
          </a:p>
        </p:txBody>
      </p:sp>
    </p:spTree>
    <p:extLst>
      <p:ext uri="{BB962C8B-B14F-4D97-AF65-F5344CB8AC3E}">
        <p14:creationId xmlns:p14="http://schemas.microsoft.com/office/powerpoint/2010/main" val="1002787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0AAB4CA-7DA3-1B47-813E-74F2FB930193}"/>
              </a:ext>
            </a:extLst>
          </p:cNvPr>
          <p:cNvSpPr>
            <a:spLocks noGrp="1"/>
          </p:cNvSpPr>
          <p:nvPr>
            <p:ph idx="1"/>
          </p:nvPr>
        </p:nvSpPr>
        <p:spPr>
          <a:xfrm>
            <a:off x="3505200" y="509131"/>
            <a:ext cx="5410200" cy="4095750"/>
          </a:xfrm>
        </p:spPr>
        <p:txBody>
          <a:bodyPr/>
          <a:lstStyle/>
          <a:p>
            <a:r>
              <a:rPr lang="en-US" sz="1400" dirty="0"/>
              <a:t>The browser is an application that interprets the files:</a:t>
            </a:r>
          </a:p>
          <a:p>
            <a:pPr lvl="1"/>
            <a:r>
              <a:rPr lang="en-US" sz="1200" dirty="0"/>
              <a:t>HTML, CSS, etc. define the document and content.</a:t>
            </a:r>
          </a:p>
          <a:p>
            <a:pPr lvl="1"/>
            <a:r>
              <a:rPr lang="en-US" sz="1200" dirty="0"/>
              <a:t>JavaScript defines dynamic behavior.</a:t>
            </a:r>
          </a:p>
          <a:p>
            <a:r>
              <a:rPr lang="en-US" sz="1400" dirty="0"/>
              <a:t>Browser loads </a:t>
            </a:r>
            <a:r>
              <a:rPr lang="en-US" sz="1400" dirty="0" err="1"/>
              <a:t>index.html</a:t>
            </a:r>
            <a:endParaRPr lang="en-US" sz="1400" dirty="0"/>
          </a:p>
          <a:p>
            <a:pPr lvl="1"/>
            <a:r>
              <a:rPr lang="en-US" sz="1200" dirty="0" err="1"/>
              <a:t>index.html</a:t>
            </a:r>
            <a:r>
              <a:rPr lang="en-US" sz="1200" dirty="0"/>
              <a:t> contains links to files.</a:t>
            </a:r>
          </a:p>
          <a:p>
            <a:pPr lvl="1"/>
            <a:r>
              <a:rPr lang="en-US" sz="1200" dirty="0"/>
              <a:t>The browser loads the linked files.</a:t>
            </a:r>
          </a:p>
          <a:p>
            <a:pPr lvl="1"/>
            <a:r>
              <a:rPr lang="en-US" sz="1200" dirty="0"/>
              <a:t>These also have links, which the browser loads.</a:t>
            </a:r>
          </a:p>
          <a:p>
            <a:pPr lvl="1"/>
            <a:r>
              <a:rPr lang="en-US" sz="1200" dirty="0"/>
              <a:t>etc.</a:t>
            </a:r>
          </a:p>
          <a:p>
            <a:r>
              <a:rPr lang="en-US" sz="1400" dirty="0"/>
              <a:t>How did all of this get in the browser?</a:t>
            </a:r>
          </a:p>
          <a:p>
            <a:pPr lvl="1"/>
            <a:r>
              <a:rPr lang="en-US" sz="1200" dirty="0"/>
              <a:t>A </a:t>
            </a:r>
            <a:r>
              <a:rPr lang="en-US" sz="1200" i="1" dirty="0"/>
              <a:t>web server</a:t>
            </a:r>
            <a:r>
              <a:rPr lang="en-US" sz="1200" dirty="0"/>
              <a:t> delivers these files from “the file system.”</a:t>
            </a:r>
          </a:p>
          <a:p>
            <a:pPr lvl="1"/>
            <a:r>
              <a:rPr lang="en-US" sz="1200" dirty="0"/>
              <a:t>During development, Angular uses a simple, embedded web server.</a:t>
            </a:r>
          </a:p>
          <a:p>
            <a:pPr lvl="1"/>
            <a:r>
              <a:rPr lang="en-US" sz="1200" dirty="0"/>
              <a:t>“build” compiles the files into a </a:t>
            </a:r>
            <a:r>
              <a:rPr lang="en-US" sz="1200" dirty="0">
                <a:hlinkClick r:id="rId2"/>
              </a:rPr>
              <a:t>webpack</a:t>
            </a:r>
            <a:r>
              <a:rPr lang="en-US" sz="1200" dirty="0"/>
              <a:t> (see </a:t>
            </a:r>
            <a:r>
              <a:rPr lang="en-US" sz="1200" dirty="0" err="1"/>
              <a:t>dist</a:t>
            </a:r>
            <a:r>
              <a:rPr lang="en-US" sz="1200" dirty="0"/>
              <a:t> folder)</a:t>
            </a:r>
          </a:p>
          <a:p>
            <a:r>
              <a:rPr lang="en-US" sz="1400" dirty="0"/>
              <a:t>Deploying the application to the cloud </a:t>
            </a:r>
            <a:r>
              <a:rPr lang="en-US" sz="1400" dirty="0">
                <a:sym typeface="Wingdings" pitchFamily="2" charset="2"/>
              </a:rPr>
              <a:t></a:t>
            </a:r>
          </a:p>
          <a:p>
            <a:pPr lvl="1"/>
            <a:r>
              <a:rPr lang="en-US" sz="1200" dirty="0">
                <a:sym typeface="Wingdings" pitchFamily="2" charset="2"/>
              </a:rPr>
              <a:t>We have seen deploying the application logic to the cloud.</a:t>
            </a:r>
          </a:p>
          <a:p>
            <a:pPr lvl="1"/>
            <a:r>
              <a:rPr lang="en-US" sz="1200" dirty="0">
                <a:sym typeface="Wingdings" pitchFamily="2" charset="2"/>
              </a:rPr>
              <a:t>What about the content?</a:t>
            </a:r>
            <a:endParaRPr lang="en-US" sz="1200" dirty="0"/>
          </a:p>
          <a:p>
            <a:r>
              <a:rPr lang="en-US" sz="1400" b="1" u="sng" dirty="0"/>
              <a:t>Notes:</a:t>
            </a:r>
          </a:p>
          <a:p>
            <a:pPr lvl="1"/>
            <a:r>
              <a:rPr lang="en-US" sz="1200" dirty="0"/>
              <a:t>Show loading the demo-</a:t>
            </a:r>
            <a:r>
              <a:rPr lang="en-US" sz="1200" dirty="0" err="1"/>
              <a:t>ui</a:t>
            </a:r>
            <a:r>
              <a:rPr lang="en-US" sz="1200" dirty="0"/>
              <a:t>.</a:t>
            </a:r>
          </a:p>
          <a:p>
            <a:pPr lvl="1"/>
            <a:r>
              <a:rPr lang="en-US" sz="1200" dirty="0"/>
              <a:t>Show loading </a:t>
            </a:r>
            <a:r>
              <a:rPr lang="en-US" sz="1200" dirty="0" err="1"/>
              <a:t>cnn.com</a:t>
            </a:r>
            <a:r>
              <a:rPr lang="en-US" sz="1200" dirty="0"/>
              <a:t>.</a:t>
            </a:r>
          </a:p>
        </p:txBody>
      </p:sp>
      <p:sp>
        <p:nvSpPr>
          <p:cNvPr id="3" name="Title 2">
            <a:extLst>
              <a:ext uri="{FF2B5EF4-FFF2-40B4-BE49-F238E27FC236}">
                <a16:creationId xmlns:a16="http://schemas.microsoft.com/office/drawing/2014/main" id="{A50EC78D-E750-0E48-A09D-E4C715612284}"/>
              </a:ext>
            </a:extLst>
          </p:cNvPr>
          <p:cNvSpPr>
            <a:spLocks noGrp="1"/>
          </p:cNvSpPr>
          <p:nvPr>
            <p:ph type="title"/>
          </p:nvPr>
        </p:nvSpPr>
        <p:spPr/>
        <p:txBody>
          <a:bodyPr/>
          <a:lstStyle/>
          <a:p>
            <a:r>
              <a:rPr lang="en-US" dirty="0"/>
              <a:t>What’s in the Browser</a:t>
            </a:r>
          </a:p>
        </p:txBody>
      </p:sp>
      <p:pic>
        <p:nvPicPr>
          <p:cNvPr id="5" name="Picture 4">
            <a:extLst>
              <a:ext uri="{FF2B5EF4-FFF2-40B4-BE49-F238E27FC236}">
                <a16:creationId xmlns:a16="http://schemas.microsoft.com/office/drawing/2014/main" id="{6957A11E-6DD1-C540-A74D-F34F48C58916}"/>
              </a:ext>
            </a:extLst>
          </p:cNvPr>
          <p:cNvPicPr>
            <a:picLocks noChangeAspect="1"/>
          </p:cNvPicPr>
          <p:nvPr/>
        </p:nvPicPr>
        <p:blipFill>
          <a:blip r:embed="rId3"/>
          <a:stretch>
            <a:fillRect/>
          </a:stretch>
        </p:blipFill>
        <p:spPr>
          <a:xfrm>
            <a:off x="76200" y="523875"/>
            <a:ext cx="3303708" cy="4095750"/>
          </a:xfrm>
          <a:prstGeom prst="rect">
            <a:avLst/>
          </a:prstGeom>
        </p:spPr>
      </p:pic>
    </p:spTree>
    <p:extLst>
      <p:ext uri="{BB962C8B-B14F-4D97-AF65-F5344CB8AC3E}">
        <p14:creationId xmlns:p14="http://schemas.microsoft.com/office/powerpoint/2010/main" val="558833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31FA72-FC30-DD4A-9B26-5A5C9338C536}"/>
              </a:ext>
            </a:extLst>
          </p:cNvPr>
          <p:cNvSpPr>
            <a:spLocks noGrp="1"/>
          </p:cNvSpPr>
          <p:nvPr>
            <p:ph type="title"/>
          </p:nvPr>
        </p:nvSpPr>
        <p:spPr/>
        <p:txBody>
          <a:bodyPr/>
          <a:lstStyle/>
          <a:p>
            <a:r>
              <a:rPr lang="en-US" dirty="0"/>
              <a:t>Deploy to S3</a:t>
            </a:r>
          </a:p>
        </p:txBody>
      </p:sp>
      <p:sp>
        <p:nvSpPr>
          <p:cNvPr id="10" name="Content Placeholder 9">
            <a:extLst>
              <a:ext uri="{FF2B5EF4-FFF2-40B4-BE49-F238E27FC236}">
                <a16:creationId xmlns:a16="http://schemas.microsoft.com/office/drawing/2014/main" id="{7E36529A-B4F5-024A-BF62-D521D62E1516}"/>
              </a:ext>
            </a:extLst>
          </p:cNvPr>
          <p:cNvSpPr>
            <a:spLocks noGrp="1"/>
          </p:cNvSpPr>
          <p:nvPr>
            <p:ph idx="1"/>
          </p:nvPr>
        </p:nvSpPr>
        <p:spPr>
          <a:xfrm>
            <a:off x="152400" y="3094072"/>
            <a:ext cx="4191000" cy="1496978"/>
          </a:xfrm>
        </p:spPr>
        <p:txBody>
          <a:bodyPr/>
          <a:lstStyle/>
          <a:p>
            <a:r>
              <a:rPr lang="en-US" sz="1400" dirty="0"/>
              <a:t>Compile the browser application</a:t>
            </a:r>
            <a:br>
              <a:rPr lang="en-US" sz="1400" dirty="0"/>
            </a:br>
            <a:r>
              <a:rPr lang="en-US" sz="1400" dirty="0"/>
              <a:t>(ng build -- prod)</a:t>
            </a:r>
          </a:p>
          <a:p>
            <a:r>
              <a:rPr lang="en-US" sz="1400" dirty="0"/>
              <a:t>You can test with ng serve -- prod</a:t>
            </a:r>
          </a:p>
          <a:p>
            <a:r>
              <a:rPr lang="en-US" sz="1400" dirty="0"/>
              <a:t>Generates “bundles” that contain:</a:t>
            </a:r>
          </a:p>
          <a:p>
            <a:pPr lvl="1"/>
            <a:r>
              <a:rPr lang="en-US" sz="1200" dirty="0"/>
              <a:t>JavaScript application logic.</a:t>
            </a:r>
          </a:p>
          <a:p>
            <a:pPr lvl="1"/>
            <a:r>
              <a:rPr lang="en-US" sz="1200" dirty="0"/>
              <a:t>HTML, content, ... In the app logic.</a:t>
            </a:r>
          </a:p>
          <a:p>
            <a:endParaRPr lang="en-US" sz="1400" dirty="0"/>
          </a:p>
        </p:txBody>
      </p:sp>
      <p:sp>
        <p:nvSpPr>
          <p:cNvPr id="11" name="Content Placeholder 10">
            <a:extLst>
              <a:ext uri="{FF2B5EF4-FFF2-40B4-BE49-F238E27FC236}">
                <a16:creationId xmlns:a16="http://schemas.microsoft.com/office/drawing/2014/main" id="{DA79AB3D-4027-8F48-BF8E-B0712A7DED5D}"/>
              </a:ext>
            </a:extLst>
          </p:cNvPr>
          <p:cNvSpPr>
            <a:spLocks noGrp="1"/>
          </p:cNvSpPr>
          <p:nvPr>
            <p:ph idx="10"/>
          </p:nvPr>
        </p:nvSpPr>
        <p:spPr>
          <a:xfrm>
            <a:off x="4606103" y="3094072"/>
            <a:ext cx="4191000" cy="1496978"/>
          </a:xfrm>
        </p:spPr>
        <p:txBody>
          <a:bodyPr/>
          <a:lstStyle/>
          <a:p>
            <a:r>
              <a:rPr lang="en-US" sz="1400" dirty="0"/>
              <a:t>Create an S3 bucket.</a:t>
            </a:r>
          </a:p>
          <a:p>
            <a:r>
              <a:rPr lang="en-US" sz="1400" dirty="0"/>
              <a:t>Upload files from /</a:t>
            </a:r>
            <a:r>
              <a:rPr lang="en-US" sz="1400" dirty="0" err="1"/>
              <a:t>dist</a:t>
            </a:r>
            <a:r>
              <a:rPr lang="en-US" sz="1400" dirty="0"/>
              <a:t> folder.</a:t>
            </a:r>
          </a:p>
          <a:p>
            <a:r>
              <a:rPr lang="en-US" sz="1400" dirty="0"/>
              <a:t>Enable static web hosting.</a:t>
            </a:r>
          </a:p>
          <a:p>
            <a:r>
              <a:rPr lang="en-US" sz="1400" dirty="0"/>
              <a:t>Set access permissions.</a:t>
            </a:r>
          </a:p>
          <a:p>
            <a:r>
              <a:rPr lang="en-US" sz="1400" dirty="0"/>
              <a:t>Set </a:t>
            </a:r>
            <a:r>
              <a:rPr lang="en-US" sz="1400" dirty="0" err="1"/>
              <a:t>index.html</a:t>
            </a:r>
            <a:r>
              <a:rPr lang="en-US" sz="1400" dirty="0"/>
              <a:t>.</a:t>
            </a:r>
          </a:p>
          <a:p>
            <a:r>
              <a:rPr lang="en-US" sz="1400" dirty="0"/>
              <a:t>We will learn how to automate later.</a:t>
            </a:r>
          </a:p>
          <a:p>
            <a:endParaRPr lang="en-US" sz="1400" dirty="0"/>
          </a:p>
        </p:txBody>
      </p:sp>
      <p:pic>
        <p:nvPicPr>
          <p:cNvPr id="9" name="Picture 8">
            <a:extLst>
              <a:ext uri="{FF2B5EF4-FFF2-40B4-BE49-F238E27FC236}">
                <a16:creationId xmlns:a16="http://schemas.microsoft.com/office/drawing/2014/main" id="{031BA78A-73B3-9146-92B7-3CF40CF4EA1E}"/>
              </a:ext>
            </a:extLst>
          </p:cNvPr>
          <p:cNvPicPr>
            <a:picLocks noChangeAspect="1"/>
          </p:cNvPicPr>
          <p:nvPr/>
        </p:nvPicPr>
        <p:blipFill>
          <a:blip r:embed="rId2"/>
          <a:stretch>
            <a:fillRect/>
          </a:stretch>
        </p:blipFill>
        <p:spPr>
          <a:xfrm>
            <a:off x="4485055" y="552450"/>
            <a:ext cx="4506545" cy="2398075"/>
          </a:xfrm>
          <a:prstGeom prst="rect">
            <a:avLst/>
          </a:prstGeom>
        </p:spPr>
      </p:pic>
      <p:pic>
        <p:nvPicPr>
          <p:cNvPr id="12" name="Picture 11">
            <a:extLst>
              <a:ext uri="{FF2B5EF4-FFF2-40B4-BE49-F238E27FC236}">
                <a16:creationId xmlns:a16="http://schemas.microsoft.com/office/drawing/2014/main" id="{B1F70484-4C93-FA48-9902-FC2F51182E35}"/>
              </a:ext>
            </a:extLst>
          </p:cNvPr>
          <p:cNvPicPr>
            <a:picLocks noChangeAspect="1"/>
          </p:cNvPicPr>
          <p:nvPr/>
        </p:nvPicPr>
        <p:blipFill>
          <a:blip r:embed="rId3"/>
          <a:stretch>
            <a:fillRect/>
          </a:stretch>
        </p:blipFill>
        <p:spPr>
          <a:xfrm>
            <a:off x="152400" y="791956"/>
            <a:ext cx="4009238" cy="2176277"/>
          </a:xfrm>
          <a:prstGeom prst="rect">
            <a:avLst/>
          </a:prstGeom>
        </p:spPr>
      </p:pic>
      <p:sp>
        <p:nvSpPr>
          <p:cNvPr id="13" name="Rectangle 12">
            <a:extLst>
              <a:ext uri="{FF2B5EF4-FFF2-40B4-BE49-F238E27FC236}">
                <a16:creationId xmlns:a16="http://schemas.microsoft.com/office/drawing/2014/main" id="{C153B3E9-E9CB-844D-90AC-03F1F07DFD70}"/>
              </a:ext>
            </a:extLst>
          </p:cNvPr>
          <p:cNvSpPr/>
          <p:nvPr/>
        </p:nvSpPr>
        <p:spPr>
          <a:xfrm>
            <a:off x="27709" y="468218"/>
            <a:ext cx="4572000" cy="230832"/>
          </a:xfrm>
          <a:prstGeom prst="rect">
            <a:avLst/>
          </a:prstGeom>
        </p:spPr>
        <p:txBody>
          <a:bodyPr>
            <a:spAutoFit/>
          </a:bodyPr>
          <a:lstStyle/>
          <a:p>
            <a:r>
              <a:rPr lang="en-US" sz="900" dirty="0">
                <a:hlinkClick r:id="rId4"/>
              </a:rPr>
              <a:t>https://baljindersingh013.medium.com/angular-app-deployment-with-aws-s3-42d9008734ab</a:t>
            </a:r>
            <a:r>
              <a:rPr lang="en-US" sz="900" dirty="0"/>
              <a:t> </a:t>
            </a:r>
          </a:p>
        </p:txBody>
      </p:sp>
    </p:spTree>
    <p:extLst>
      <p:ext uri="{BB962C8B-B14F-4D97-AF65-F5344CB8AC3E}">
        <p14:creationId xmlns:p14="http://schemas.microsoft.com/office/powerpoint/2010/main" val="4155762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9744950-96A9-C3EA-D46D-F06216DF1A86}"/>
              </a:ext>
            </a:extLst>
          </p:cNvPr>
          <p:cNvSpPr>
            <a:spLocks noGrp="1"/>
          </p:cNvSpPr>
          <p:nvPr>
            <p:ph idx="1"/>
          </p:nvPr>
        </p:nvSpPr>
        <p:spPr/>
        <p:txBody>
          <a:bodyPr/>
          <a:lstStyle/>
          <a:p>
            <a:r>
              <a:rPr lang="en-US" dirty="0"/>
              <a:t>Basics:</a:t>
            </a:r>
          </a:p>
          <a:p>
            <a:pPr lvl="1"/>
            <a:r>
              <a:rPr lang="en-US" dirty="0"/>
              <a:t>/Users/</a:t>
            </a:r>
            <a:r>
              <a:rPr lang="en-US" dirty="0" err="1"/>
              <a:t>donaldferguson</a:t>
            </a:r>
            <a:r>
              <a:rPr lang="en-US" dirty="0"/>
              <a:t>/Dropbox/000-NewProjects/W4111-FastAPI-IMDB-Solution</a:t>
            </a:r>
          </a:p>
          <a:p>
            <a:pPr lvl="1"/>
            <a:r>
              <a:rPr lang="en-US" dirty="0"/>
              <a:t>Local MySQL: </a:t>
            </a:r>
            <a:r>
              <a:rPr lang="en-US" dirty="0" err="1"/>
              <a:t>GoT_Basics</a:t>
            </a:r>
            <a:r>
              <a:rPr lang="en-US" dirty="0"/>
              <a:t>, </a:t>
            </a:r>
            <a:r>
              <a:rPr lang="en-US" dirty="0" err="1"/>
              <a:t>classicmodels</a:t>
            </a:r>
            <a:r>
              <a:rPr lang="en-US" dirty="0"/>
              <a:t>.</a:t>
            </a:r>
          </a:p>
          <a:p>
            <a:pPr lvl="1"/>
            <a:r>
              <a:rPr lang="en-US" dirty="0"/>
              <a:t>/Users/</a:t>
            </a:r>
            <a:r>
              <a:rPr lang="en-US" dirty="0" err="1"/>
              <a:t>donaldferguson</a:t>
            </a:r>
            <a:r>
              <a:rPr lang="en-US" dirty="0"/>
              <a:t>/Dropbox/000-NewProjects/current-dashboard</a:t>
            </a:r>
          </a:p>
          <a:p>
            <a:r>
              <a:rPr lang="en-US" dirty="0"/>
              <a:t>Cloud Deployment:</a:t>
            </a:r>
          </a:p>
          <a:p>
            <a:pPr lvl="1"/>
            <a:r>
              <a:rPr lang="en-US" dirty="0"/>
              <a:t>Angular project </a:t>
            </a:r>
            <a:r>
              <a:rPr lang="en-US" dirty="0">
                <a:sym typeface="Wingdings" pitchFamily="2" charset="2"/>
              </a:rPr>
              <a:t> S3.</a:t>
            </a:r>
          </a:p>
          <a:p>
            <a:pPr lvl="1"/>
            <a:r>
              <a:rPr lang="en-US" dirty="0">
                <a:sym typeface="Wingdings" pitchFamily="2" charset="2"/>
              </a:rPr>
              <a:t>IMDB-</a:t>
            </a:r>
            <a:r>
              <a:rPr lang="en-US" dirty="0" err="1">
                <a:sym typeface="Wingdings" pitchFamily="2" charset="2"/>
              </a:rPr>
              <a:t>GoT</a:t>
            </a:r>
            <a:r>
              <a:rPr lang="en-US" dirty="0">
                <a:sym typeface="Wingdings" pitchFamily="2" charset="2"/>
              </a:rPr>
              <a:t> microservice to one of our targets.</a:t>
            </a:r>
          </a:p>
          <a:p>
            <a:pPr lvl="1"/>
            <a:r>
              <a:rPr lang="en-US" dirty="0">
                <a:sym typeface="Wingdings" pitchFamily="2" charset="2"/>
              </a:rPr>
              <a:t>Relational data  RDS or something similar.</a:t>
            </a:r>
            <a:endParaRPr lang="en-US" dirty="0"/>
          </a:p>
          <a:p>
            <a:r>
              <a:rPr lang="en-US" dirty="0"/>
              <a:t>Show various S3 APIs</a:t>
            </a:r>
          </a:p>
          <a:p>
            <a:r>
              <a:rPr lang="en-US" dirty="0"/>
              <a:t>Show the setup of the bucket, uploading, ... ...</a:t>
            </a:r>
          </a:p>
          <a:p>
            <a:r>
              <a:rPr lang="en-US" dirty="0"/>
              <a:t>Explain end-to-end, including CDN.</a:t>
            </a:r>
          </a:p>
        </p:txBody>
      </p:sp>
      <p:sp>
        <p:nvSpPr>
          <p:cNvPr id="3" name="Title 2">
            <a:extLst>
              <a:ext uri="{FF2B5EF4-FFF2-40B4-BE49-F238E27FC236}">
                <a16:creationId xmlns:a16="http://schemas.microsoft.com/office/drawing/2014/main" id="{C9349325-C608-5B93-048C-E26617564C72}"/>
              </a:ext>
            </a:extLst>
          </p:cNvPr>
          <p:cNvSpPr>
            <a:spLocks noGrp="1"/>
          </p:cNvSpPr>
          <p:nvPr>
            <p:ph type="title"/>
          </p:nvPr>
        </p:nvSpPr>
        <p:spPr/>
        <p:txBody>
          <a:bodyPr/>
          <a:lstStyle/>
          <a:p>
            <a:r>
              <a:rPr lang="en-US" dirty="0"/>
              <a:t>Walkthrough</a:t>
            </a:r>
          </a:p>
        </p:txBody>
      </p:sp>
    </p:spTree>
    <p:extLst>
      <p:ext uri="{BB962C8B-B14F-4D97-AF65-F5344CB8AC3E}">
        <p14:creationId xmlns:p14="http://schemas.microsoft.com/office/powerpoint/2010/main" val="623061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037E9C8-E777-226C-6385-128E42875885}"/>
              </a:ext>
            </a:extLst>
          </p:cNvPr>
          <p:cNvSpPr>
            <a:spLocks noGrp="1"/>
          </p:cNvSpPr>
          <p:nvPr>
            <p:ph idx="1"/>
          </p:nvPr>
        </p:nvSpPr>
        <p:spPr/>
        <p:txBody>
          <a:bodyPr/>
          <a:lstStyle/>
          <a:p>
            <a:r>
              <a:rPr lang="en-US" sz="1800" dirty="0"/>
              <a:t>The previous slides showed manual</a:t>
            </a:r>
            <a:br>
              <a:rPr lang="en-US" sz="1800" dirty="0"/>
            </a:br>
            <a:r>
              <a:rPr lang="en-US" sz="1800" dirty="0"/>
              <a:t>steps to</a:t>
            </a:r>
          </a:p>
          <a:p>
            <a:pPr lvl="1"/>
            <a:r>
              <a:rPr lang="en-US" sz="1600" dirty="0"/>
              <a:t>Setup and configure.</a:t>
            </a:r>
          </a:p>
          <a:p>
            <a:pPr lvl="1"/>
            <a:r>
              <a:rPr lang="en-US" sz="1600" dirty="0"/>
              <a:t>“Deploy” the Angular application.</a:t>
            </a:r>
          </a:p>
          <a:p>
            <a:r>
              <a:rPr lang="en-US" sz="1800" dirty="0"/>
              <a:t>There are several ways to</a:t>
            </a:r>
            <a:br>
              <a:rPr lang="en-US" sz="1800" dirty="0"/>
            </a:br>
            <a:r>
              <a:rPr lang="en-US" sz="1800" dirty="0"/>
              <a:t>automate the process.</a:t>
            </a:r>
          </a:p>
          <a:p>
            <a:pPr lvl="1"/>
            <a:r>
              <a:rPr lang="en-US" sz="1600" dirty="0"/>
              <a:t>Automation using CLI scripts,</a:t>
            </a:r>
            <a:br>
              <a:rPr lang="en-US" sz="1600" dirty="0"/>
            </a:br>
            <a:r>
              <a:rPr lang="en-US" sz="1600" dirty="0"/>
              <a:t>Python scripts, ... ...</a:t>
            </a:r>
          </a:p>
          <a:p>
            <a:pPr lvl="1"/>
            <a:r>
              <a:rPr lang="en-US" sz="1600" dirty="0"/>
              <a:t>Higher layer frameworks, e.g.</a:t>
            </a:r>
            <a:br>
              <a:rPr lang="en-US" sz="1600" dirty="0"/>
            </a:br>
            <a:r>
              <a:rPr lang="en-US" sz="1600" dirty="0"/>
              <a:t>CloudFormation, Terraform, ... ...</a:t>
            </a:r>
          </a:p>
          <a:p>
            <a:pPr lvl="1"/>
            <a:r>
              <a:rPr lang="en-US" sz="1600" dirty="0"/>
              <a:t>GitHub actions.</a:t>
            </a:r>
          </a:p>
          <a:p>
            <a:pPr lvl="1"/>
            <a:r>
              <a:rPr lang="en-US" sz="1600" dirty="0"/>
              <a:t>... ...</a:t>
            </a:r>
          </a:p>
        </p:txBody>
      </p:sp>
      <p:sp>
        <p:nvSpPr>
          <p:cNvPr id="3" name="Title 2">
            <a:extLst>
              <a:ext uri="{FF2B5EF4-FFF2-40B4-BE49-F238E27FC236}">
                <a16:creationId xmlns:a16="http://schemas.microsoft.com/office/drawing/2014/main" id="{A62EECD9-472E-030B-7F06-CFFFFD527D11}"/>
              </a:ext>
            </a:extLst>
          </p:cNvPr>
          <p:cNvSpPr>
            <a:spLocks noGrp="1"/>
          </p:cNvSpPr>
          <p:nvPr>
            <p:ph type="title"/>
          </p:nvPr>
        </p:nvSpPr>
        <p:spPr/>
        <p:txBody>
          <a:bodyPr/>
          <a:lstStyle/>
          <a:p>
            <a:r>
              <a:rPr lang="en-US" dirty="0"/>
              <a:t>Automating Deployment</a:t>
            </a:r>
          </a:p>
        </p:txBody>
      </p:sp>
      <p:pic>
        <p:nvPicPr>
          <p:cNvPr id="4" name="Picture 3">
            <a:extLst>
              <a:ext uri="{FF2B5EF4-FFF2-40B4-BE49-F238E27FC236}">
                <a16:creationId xmlns:a16="http://schemas.microsoft.com/office/drawing/2014/main" id="{E59BD289-E535-31AE-E207-577D26D5B4E2}"/>
              </a:ext>
            </a:extLst>
          </p:cNvPr>
          <p:cNvPicPr>
            <a:picLocks noChangeAspect="1"/>
          </p:cNvPicPr>
          <p:nvPr/>
        </p:nvPicPr>
        <p:blipFill>
          <a:blip r:embed="rId2"/>
          <a:stretch>
            <a:fillRect/>
          </a:stretch>
        </p:blipFill>
        <p:spPr>
          <a:xfrm>
            <a:off x="4191000" y="604552"/>
            <a:ext cx="4799544" cy="3027939"/>
          </a:xfrm>
          <a:prstGeom prst="rect">
            <a:avLst/>
          </a:prstGeom>
        </p:spPr>
      </p:pic>
      <p:sp>
        <p:nvSpPr>
          <p:cNvPr id="6" name="TextBox 5">
            <a:extLst>
              <a:ext uri="{FF2B5EF4-FFF2-40B4-BE49-F238E27FC236}">
                <a16:creationId xmlns:a16="http://schemas.microsoft.com/office/drawing/2014/main" id="{07ECD3B7-E2DF-3D9A-2BD4-E5B41BA6E39D}"/>
              </a:ext>
            </a:extLst>
          </p:cNvPr>
          <p:cNvSpPr txBox="1"/>
          <p:nvPr/>
        </p:nvSpPr>
        <p:spPr>
          <a:xfrm>
            <a:off x="4876800" y="3792724"/>
            <a:ext cx="3886200" cy="430887"/>
          </a:xfrm>
          <a:prstGeom prst="rect">
            <a:avLst/>
          </a:prstGeom>
          <a:noFill/>
        </p:spPr>
        <p:txBody>
          <a:bodyPr wrap="square">
            <a:spAutoFit/>
          </a:bodyPr>
          <a:lstStyle/>
          <a:p>
            <a:r>
              <a:rPr lang="en-US" sz="1100" dirty="0">
                <a:hlinkClick r:id="rId3"/>
              </a:rPr>
              <a:t>https://github.com/byangular/angular-github-actions-s3-deploy</a:t>
            </a:r>
            <a:endParaRPr lang="en-US" sz="1100" dirty="0"/>
          </a:p>
          <a:p>
            <a:r>
              <a:rPr lang="en-US" sz="1100" dirty="0"/>
              <a:t>One of many tutorials and tools.</a:t>
            </a:r>
          </a:p>
        </p:txBody>
      </p:sp>
    </p:spTree>
    <p:extLst>
      <p:ext uri="{BB962C8B-B14F-4D97-AF65-F5344CB8AC3E}">
        <p14:creationId xmlns:p14="http://schemas.microsoft.com/office/powerpoint/2010/main" val="19331503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63307</TotalTime>
  <Words>1856</Words>
  <Application>Microsoft Macintosh PowerPoint</Application>
  <PresentationFormat>On-screen Show (16:9)</PresentationFormat>
  <Paragraphs>204</Paragraphs>
  <Slides>26</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Helvetica Neue</vt:lpstr>
      <vt:lpstr>Helvetica Neue Light</vt:lpstr>
      <vt:lpstr>Museo For Dell</vt:lpstr>
      <vt:lpstr>Office Theme</vt:lpstr>
      <vt:lpstr>PowerPoint Presentation</vt:lpstr>
      <vt:lpstr>PowerPoint Presentation</vt:lpstr>
      <vt:lpstr>Contents</vt:lpstr>
      <vt:lpstr>PowerPoint Presentation</vt:lpstr>
      <vt:lpstr>Web Application Architecture</vt:lpstr>
      <vt:lpstr>What’s in the Browser</vt:lpstr>
      <vt:lpstr>Deploy to S3</vt:lpstr>
      <vt:lpstr>Walkthrough</vt:lpstr>
      <vt:lpstr>Automating Deployment</vt:lpstr>
      <vt:lpstr>PowerPoint Presentation</vt:lpstr>
      <vt:lpstr>Platform-as-a-Service</vt:lpstr>
      <vt:lpstr>Platform-as-a-Service</vt:lpstr>
      <vt:lpstr>Clarifying PaaS</vt:lpstr>
      <vt:lpstr>Examples</vt:lpstr>
      <vt:lpstr>PowerPoint Presentation</vt:lpstr>
      <vt:lpstr>Serverless and Function-as-a-Service</vt:lpstr>
      <vt:lpstr>Serverless and Function-as-a-Service</vt:lpstr>
      <vt:lpstr>What is Serverless Good/Not Good For ... ...</vt:lpstr>
      <vt:lpstr>What triggers code execution?</vt:lpstr>
      <vt:lpstr>(Some) Current Platforms for Serverless</vt:lpstr>
      <vt:lpstr>Let’s Build a Lambda Function</vt:lpstr>
      <vt:lpstr>PowerPoint Presentation</vt:lpstr>
      <vt:lpstr>Cloud Concepts – One Perspective</vt:lpstr>
      <vt:lpstr>Database-as-a-Service</vt:lpstr>
      <vt:lpstr>Walkthrough</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589</cp:revision>
  <cp:lastPrinted>2022-09-14T18:24:03Z</cp:lastPrinted>
  <dcterms:created xsi:type="dcterms:W3CDTF">2010-04-12T23:12:02Z</dcterms:created>
  <dcterms:modified xsi:type="dcterms:W3CDTF">2023-09-28T19:01:41Z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